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5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c.europa.eu/food/food/foodlaw/traceability/factsheet_trace_2007_en.pdf" TargetMode="External"/><Relationship Id="rId2" Type="http://schemas.openxmlformats.org/officeDocument/2006/relationships/hyperlink" Target="http://mmu-my.academia.edu/SitiZakiahMelatuSamsi/Papers/618002/Stakeholders_Role_for_an_Efficient_Traceability_System_in_Halal_Industry_Supply_Chain" TargetMode="External"/><Relationship Id="rId1" Type="http://schemas.openxmlformats.org/officeDocument/2006/relationships/slideLayout" Target="../slideLayouts/slideLayout2.xml"/><Relationship Id="rId4" Type="http://schemas.openxmlformats.org/officeDocument/2006/relationships/hyperlink" Target="http://www.tracetracker.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Electromagnetic_field"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76200" y="6381750"/>
            <a:ext cx="8534400"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n-US" sz="1000" b="1" dirty="0">
                <a:solidFill>
                  <a:srgbClr val="000000"/>
                </a:solidFill>
                <a:latin typeface="Times New Roman" pitchFamily="18" charset="0"/>
                <a:cs typeface="Times New Roman" pitchFamily="18" charset="0"/>
              </a:rPr>
              <a:t>*Chen, R.-S., Chen, C.-C., </a:t>
            </a:r>
            <a:r>
              <a:rPr lang="en-US" sz="1000" b="1" dirty="0" err="1">
                <a:solidFill>
                  <a:srgbClr val="000000"/>
                </a:solidFill>
                <a:latin typeface="Times New Roman" pitchFamily="18" charset="0"/>
                <a:cs typeface="Times New Roman" pitchFamily="18" charset="0"/>
              </a:rPr>
              <a:t>Yeh</a:t>
            </a:r>
            <a:r>
              <a:rPr lang="en-US" sz="1000" b="1" dirty="0">
                <a:solidFill>
                  <a:srgbClr val="000000"/>
                </a:solidFill>
                <a:latin typeface="Times New Roman" pitchFamily="18" charset="0"/>
                <a:cs typeface="Times New Roman" pitchFamily="18" charset="0"/>
              </a:rPr>
              <a:t>, K. C., Chen, Y.-C., &amp; </a:t>
            </a:r>
            <a:r>
              <a:rPr lang="en-US" sz="1000" b="1" dirty="0" err="1">
                <a:solidFill>
                  <a:srgbClr val="000000"/>
                </a:solidFill>
                <a:latin typeface="Times New Roman" pitchFamily="18" charset="0"/>
                <a:cs typeface="Times New Roman" pitchFamily="18" charset="0"/>
              </a:rPr>
              <a:t>Kuo</a:t>
            </a:r>
            <a:r>
              <a:rPr lang="en-US" sz="1000" b="1" dirty="0">
                <a:solidFill>
                  <a:srgbClr val="000000"/>
                </a:solidFill>
                <a:latin typeface="Times New Roman" pitchFamily="18" charset="0"/>
                <a:cs typeface="Times New Roman" pitchFamily="18" charset="0"/>
              </a:rPr>
              <a:t>, C.-W.(2008). Using RFID Technology in Food Produce Traceability. WSEAS Transactions on Information Science and Applications, 5 (11), 1551-1560.</a:t>
            </a:r>
          </a:p>
        </p:txBody>
      </p:sp>
      <p:sp>
        <p:nvSpPr>
          <p:cNvPr id="3" name="Rectangle 11"/>
          <p:cNvSpPr>
            <a:spLocks noChangeArrowheads="1"/>
          </p:cNvSpPr>
          <p:nvPr/>
        </p:nvSpPr>
        <p:spPr bwMode="auto">
          <a:xfrm>
            <a:off x="76200" y="685800"/>
            <a:ext cx="8610600" cy="2246769"/>
          </a:xfrm>
          <a:prstGeom prst="rect">
            <a:avLst/>
          </a:prstGeom>
          <a:solidFill>
            <a:srgbClr val="00B050"/>
          </a:solidFill>
          <a:ln w="9525">
            <a:noFill/>
            <a:miter lim="800000"/>
            <a:headEnd/>
            <a:tailEnd/>
          </a:ln>
          <a:effectLst>
            <a:outerShdw dist="27944" dir="5400000" algn="tl" rotWithShape="0">
              <a:srgbClr val="000000">
                <a:alpha val="31999"/>
              </a:srgbClr>
            </a:outerShdw>
          </a:effectLst>
        </p:spPr>
        <p:txBody>
          <a:bodyPr>
            <a:spAutoFit/>
          </a:bodyPr>
          <a:lstStyle/>
          <a:p>
            <a:pPr algn="just" rtl="1">
              <a:lnSpc>
                <a:spcPct val="150000"/>
              </a:lnSpc>
              <a:spcBef>
                <a:spcPts val="600"/>
              </a:spcBef>
              <a:defRPr/>
            </a:pPr>
            <a:r>
              <a:rPr lang="ar-KW" sz="3200" b="1" dirty="0" smtClean="0">
                <a:solidFill>
                  <a:schemeClr val="bg1"/>
                </a:solidFill>
              </a:rPr>
              <a:t>ويعتمد تعزيز نظام التتبع في الحلال على الجانب التنفيذي الذي يعتمد بدوره على ممارسة وتعاون اللاعبين الرئيسيين فيه وهم أصحاب المصلحة على طول سلسلة الإنتاج والتوريد.</a:t>
            </a:r>
            <a:endParaRPr lang="en-US" sz="3200" b="1" dirty="0">
              <a:solidFill>
                <a:schemeClr val="bg1"/>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787926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228600" y="304800"/>
            <a:ext cx="8610600" cy="1977464"/>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ts val="600"/>
              </a:spcBef>
              <a:defRPr/>
            </a:pPr>
            <a:r>
              <a:rPr lang="ar-KW" sz="2800" b="1" dirty="0" smtClean="0">
                <a:solidFill>
                  <a:schemeClr val="bg1"/>
                </a:solidFill>
              </a:rPr>
              <a:t>وفي سياق سلاسل التوريد لصناعة الحلال، فإن بعض من أصحاب المصلحة في صناعة الحلال لهم صفة تجارية ولهم إختصاصات متنوعة، فقد يكونون موردين أو مزارعين، أو مقدمي خدمات لوجيستية.</a:t>
            </a:r>
            <a:endParaRPr lang="ar-KW" sz="2800" b="1" dirty="0">
              <a:solidFill>
                <a:schemeClr val="bg1"/>
              </a:solidFill>
              <a:latin typeface="Simplified Arabic" pitchFamily="18" charset="-78"/>
              <a:cs typeface="Simplified Arabic" pitchFamily="18" charset="-78"/>
            </a:endParaRPr>
          </a:p>
        </p:txBody>
      </p:sp>
      <p:sp>
        <p:nvSpPr>
          <p:cNvPr id="5" name="Rectangle 11"/>
          <p:cNvSpPr>
            <a:spLocks noChangeArrowheads="1"/>
          </p:cNvSpPr>
          <p:nvPr/>
        </p:nvSpPr>
        <p:spPr bwMode="auto">
          <a:xfrm>
            <a:off x="228600" y="2819400"/>
            <a:ext cx="8610600" cy="1331134"/>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ts val="600"/>
              </a:spcBef>
              <a:defRPr/>
            </a:pPr>
            <a:r>
              <a:rPr lang="ar-KW" sz="2800" b="1" dirty="0" smtClean="0">
                <a:solidFill>
                  <a:schemeClr val="bg1"/>
                </a:solidFill>
              </a:rPr>
              <a:t>وكأي كيان تجاري، فإن الهدف الرئيسي لأي هيئة حلال أيضا نفس هدف الشركات التجارية: وهو زيادة في هامش الربح.</a:t>
            </a:r>
            <a:endParaRPr lang="ar-KW" sz="2800" b="1" dirty="0">
              <a:solidFill>
                <a:schemeClr val="bg1"/>
              </a:solidFill>
              <a:latin typeface="Simplified Arabic" pitchFamily="18" charset="-78"/>
              <a:cs typeface="Simplified Arabic" pitchFamily="18" charset="-78"/>
            </a:endParaRPr>
          </a:p>
        </p:txBody>
      </p:sp>
      <p:sp>
        <p:nvSpPr>
          <p:cNvPr id="6" name="Rectangle 11"/>
          <p:cNvSpPr>
            <a:spLocks noChangeArrowheads="1"/>
          </p:cNvSpPr>
          <p:nvPr/>
        </p:nvSpPr>
        <p:spPr bwMode="auto">
          <a:xfrm>
            <a:off x="228600" y="4459288"/>
            <a:ext cx="8610600" cy="1331134"/>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ts val="600"/>
              </a:spcBef>
              <a:defRPr/>
            </a:pPr>
            <a:r>
              <a:rPr lang="ar-KW" sz="2800" b="1" dirty="0" smtClean="0">
                <a:solidFill>
                  <a:schemeClr val="bg1"/>
                </a:solidFill>
              </a:rPr>
              <a:t>وفي نفس الوقت فإن لهيئات الحلال المسؤولية الكبرى تجاه المجتمع وهي: أن يجنبوهم من استهلاك منتجات غير حلال.</a:t>
            </a:r>
            <a:endParaRPr lang="ar-KW" sz="2800" b="1" dirty="0">
              <a:solidFill>
                <a:schemeClr val="bg1"/>
              </a:solidFill>
              <a:latin typeface="Simplified Arabic" pitchFamily="18" charset="-78"/>
              <a:cs typeface="Simplified Arabic" pitchFamily="18" charset="-78"/>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421222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228600" y="609600"/>
            <a:ext cx="8610600" cy="150810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ts val="600"/>
              </a:spcBef>
              <a:defRPr/>
            </a:pPr>
            <a:r>
              <a:rPr lang="ar-KW" sz="3200" b="1" dirty="0" smtClean="0">
                <a:solidFill>
                  <a:schemeClr val="bg1"/>
                </a:solidFill>
              </a:rPr>
              <a:t>ومن ناحية أخرى، فإن السلطات الحكومية وبصفتها قائد للبلد، هي أيضاً مسؤولة عن توفير منتجات سليمة وحلال</a:t>
            </a:r>
            <a:endParaRPr lang="ar-KW" sz="3200" b="1" dirty="0">
              <a:solidFill>
                <a:schemeClr val="bg1"/>
              </a:solidFill>
              <a:latin typeface="Simplified Arabic" pitchFamily="18" charset="-78"/>
              <a:cs typeface="Simplified Arabic" pitchFamily="18" charset="-78"/>
            </a:endParaRPr>
          </a:p>
        </p:txBody>
      </p:sp>
      <p:sp>
        <p:nvSpPr>
          <p:cNvPr id="3" name="Rectangle 11"/>
          <p:cNvSpPr>
            <a:spLocks noChangeArrowheads="1"/>
          </p:cNvSpPr>
          <p:nvPr/>
        </p:nvSpPr>
        <p:spPr bwMode="auto">
          <a:xfrm>
            <a:off x="228600" y="2401888"/>
            <a:ext cx="8610600" cy="2967479"/>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pPr>
            <a:r>
              <a:rPr lang="ar-KW" sz="3200" b="1" dirty="0" smtClean="0">
                <a:solidFill>
                  <a:schemeClr val="bg1"/>
                </a:solidFill>
              </a:rPr>
              <a:t>ومن المهم جدا في عملية تنفيذ نظام التتبع في الحلال أن ينفذ بكفائة عالية على طول سلسلة التوريد والإنتاج للتحقق من حليتها مع التعرف على أصحاب المصلحة، واحتياجاتهم، وأدوارهم، ومسؤولياتهم.</a:t>
            </a:r>
            <a:endParaRPr lang="en-US" sz="3200" b="1" dirty="0">
              <a:solidFill>
                <a:schemeClr val="bg1"/>
              </a:solidFill>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01514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6359525" y="2246313"/>
            <a:ext cx="2632075" cy="846386"/>
          </a:xfrm>
          <a:prstGeom prst="rect">
            <a:avLst/>
          </a:prstGeom>
          <a:solidFill>
            <a:srgbClr val="92D050"/>
          </a:solidFill>
          <a:ln w="9525">
            <a:noFill/>
            <a:miter lim="800000"/>
            <a:headEnd/>
            <a:tailEnd/>
          </a:ln>
          <a:effectLst>
            <a:outerShdw dist="27944" dir="5400000" algn="tl" rotWithShape="0">
              <a:srgbClr val="000000">
                <a:alpha val="31998"/>
              </a:srgbClr>
            </a:outerShdw>
          </a:effectLst>
        </p:spPr>
        <p:txBody>
          <a:bodyPr>
            <a:spAutoFit/>
          </a:bodyPr>
          <a:lstStyle/>
          <a:p>
            <a:pPr algn="ctr">
              <a:lnSpc>
                <a:spcPct val="200000"/>
              </a:lnSpc>
              <a:defRPr/>
            </a:pPr>
            <a:r>
              <a:rPr lang="ar-KW" sz="2800" b="1">
                <a:solidFill>
                  <a:srgbClr val="000000"/>
                </a:solidFill>
                <a:latin typeface="Simplified Arabic" pitchFamily="18" charset="-78"/>
                <a:cs typeface="Simplified Arabic" pitchFamily="18" charset="-78"/>
              </a:rPr>
              <a:t>السيناريو الأول</a:t>
            </a:r>
            <a:endParaRPr lang="en-US" sz="2800" b="1">
              <a:solidFill>
                <a:srgbClr val="000000"/>
              </a:solidFill>
              <a:latin typeface="Simplified Arabic" pitchFamily="18" charset="-78"/>
              <a:cs typeface="Simplified Arabic" pitchFamily="18" charset="-78"/>
            </a:endParaRPr>
          </a:p>
        </p:txBody>
      </p:sp>
      <p:sp>
        <p:nvSpPr>
          <p:cNvPr id="3" name="Rectangle 11"/>
          <p:cNvSpPr>
            <a:spLocks noChangeArrowheads="1"/>
          </p:cNvSpPr>
          <p:nvPr/>
        </p:nvSpPr>
        <p:spPr bwMode="auto">
          <a:xfrm>
            <a:off x="228600" y="2263775"/>
            <a:ext cx="5943600" cy="846386"/>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marL="514350" indent="-514350" algn="just" rtl="1">
              <a:lnSpc>
                <a:spcPct val="200000"/>
              </a:lnSpc>
              <a:defRPr/>
            </a:pPr>
            <a:r>
              <a:rPr lang="ar-KW" sz="2800" b="1">
                <a:solidFill>
                  <a:srgbClr val="000000"/>
                </a:solidFill>
                <a:latin typeface="Simplified Arabic" pitchFamily="18" charset="-78"/>
                <a:cs typeface="Simplified Arabic" pitchFamily="18" charset="-78"/>
              </a:rPr>
              <a:t>عمليات الذبح</a:t>
            </a:r>
            <a:endParaRPr lang="en-US" sz="2800" b="1">
              <a:solidFill>
                <a:srgbClr val="000000"/>
              </a:solidFill>
              <a:latin typeface="Simplified Arabic" pitchFamily="18" charset="-78"/>
              <a:cs typeface="Simplified Arabic" pitchFamily="18" charset="-78"/>
            </a:endParaRPr>
          </a:p>
        </p:txBody>
      </p:sp>
      <p:sp>
        <p:nvSpPr>
          <p:cNvPr id="4" name="Rectangle 11"/>
          <p:cNvSpPr>
            <a:spLocks noChangeArrowheads="1"/>
          </p:cNvSpPr>
          <p:nvPr/>
        </p:nvSpPr>
        <p:spPr bwMode="auto">
          <a:xfrm>
            <a:off x="6359525" y="3389313"/>
            <a:ext cx="2590800" cy="846386"/>
          </a:xfrm>
          <a:prstGeom prst="rect">
            <a:avLst/>
          </a:prstGeom>
          <a:solidFill>
            <a:srgbClr val="92D050"/>
          </a:solidFill>
          <a:ln w="9525">
            <a:noFill/>
            <a:miter lim="800000"/>
            <a:headEnd/>
            <a:tailEnd/>
          </a:ln>
          <a:effectLst>
            <a:outerShdw dist="27944" dir="5400000" algn="tl" rotWithShape="0">
              <a:srgbClr val="000000">
                <a:alpha val="31999"/>
              </a:srgbClr>
            </a:outerShdw>
          </a:effectLst>
        </p:spPr>
        <p:txBody>
          <a:bodyPr>
            <a:spAutoFit/>
          </a:bodyPr>
          <a:lstStyle/>
          <a:p>
            <a:pPr algn="ctr">
              <a:lnSpc>
                <a:spcPct val="200000"/>
              </a:lnSpc>
              <a:defRPr/>
            </a:pPr>
            <a:r>
              <a:rPr lang="ar-KW" sz="2800" b="1">
                <a:solidFill>
                  <a:srgbClr val="000000"/>
                </a:solidFill>
                <a:latin typeface="Simplified Arabic" pitchFamily="18" charset="-78"/>
                <a:cs typeface="Simplified Arabic" pitchFamily="18" charset="-78"/>
              </a:rPr>
              <a:t>السيناريو الثاني</a:t>
            </a:r>
            <a:endParaRPr lang="en-US" sz="2800" b="1">
              <a:solidFill>
                <a:srgbClr val="000000"/>
              </a:solidFill>
              <a:latin typeface="Simplified Arabic" pitchFamily="18" charset="-78"/>
              <a:cs typeface="Simplified Arabic" pitchFamily="18" charset="-78"/>
            </a:endParaRPr>
          </a:p>
        </p:txBody>
      </p:sp>
      <p:sp>
        <p:nvSpPr>
          <p:cNvPr id="5" name="Rectangle 11"/>
          <p:cNvSpPr>
            <a:spLocks noChangeArrowheads="1"/>
          </p:cNvSpPr>
          <p:nvPr/>
        </p:nvSpPr>
        <p:spPr bwMode="auto">
          <a:xfrm>
            <a:off x="228600" y="3368675"/>
            <a:ext cx="5943600" cy="846386"/>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marL="514350" indent="-514350" algn="just" rtl="1">
              <a:lnSpc>
                <a:spcPct val="200000"/>
              </a:lnSpc>
              <a:defRPr/>
            </a:pPr>
            <a:r>
              <a:rPr lang="ar-KW" sz="2800" b="1">
                <a:solidFill>
                  <a:srgbClr val="000000"/>
                </a:solidFill>
                <a:latin typeface="Simplified Arabic" pitchFamily="18" charset="-78"/>
                <a:cs typeface="Simplified Arabic" pitchFamily="18" charset="-78"/>
              </a:rPr>
              <a:t>مصادقة الشهادة</a:t>
            </a:r>
            <a:endParaRPr lang="en-US" sz="2800" b="1">
              <a:solidFill>
                <a:srgbClr val="000000"/>
              </a:solidFill>
              <a:latin typeface="Simplified Arabic" pitchFamily="18" charset="-78"/>
              <a:cs typeface="Simplified Arabic" pitchFamily="18" charset="-78"/>
            </a:endParaRPr>
          </a:p>
        </p:txBody>
      </p:sp>
      <p:sp>
        <p:nvSpPr>
          <p:cNvPr id="6" name="Rectangle 11"/>
          <p:cNvSpPr>
            <a:spLocks noChangeArrowheads="1"/>
          </p:cNvSpPr>
          <p:nvPr/>
        </p:nvSpPr>
        <p:spPr bwMode="auto">
          <a:xfrm>
            <a:off x="6359525" y="4495800"/>
            <a:ext cx="2590800" cy="846386"/>
          </a:xfrm>
          <a:prstGeom prst="rect">
            <a:avLst/>
          </a:prstGeom>
          <a:solidFill>
            <a:srgbClr val="92D050"/>
          </a:solidFill>
          <a:ln w="9525">
            <a:noFill/>
            <a:miter lim="800000"/>
            <a:headEnd/>
            <a:tailEnd/>
          </a:ln>
          <a:effectLst>
            <a:outerShdw dist="27944" dir="5400000" algn="tl" rotWithShape="0">
              <a:srgbClr val="000000">
                <a:alpha val="31999"/>
              </a:srgbClr>
            </a:outerShdw>
          </a:effectLst>
        </p:spPr>
        <p:txBody>
          <a:bodyPr>
            <a:spAutoFit/>
          </a:bodyPr>
          <a:lstStyle/>
          <a:p>
            <a:pPr algn="ctr">
              <a:lnSpc>
                <a:spcPct val="200000"/>
              </a:lnSpc>
              <a:defRPr/>
            </a:pPr>
            <a:r>
              <a:rPr lang="ar-KW" sz="2800" b="1">
                <a:solidFill>
                  <a:srgbClr val="000000"/>
                </a:solidFill>
                <a:latin typeface="Simplified Arabic" pitchFamily="18" charset="-78"/>
                <a:cs typeface="Simplified Arabic" pitchFamily="18" charset="-78"/>
              </a:rPr>
              <a:t>السيناريو الثالث</a:t>
            </a:r>
            <a:endParaRPr lang="en-US" sz="2800" b="1">
              <a:solidFill>
                <a:srgbClr val="000000"/>
              </a:solidFill>
              <a:latin typeface="Simplified Arabic" pitchFamily="18" charset="-78"/>
              <a:cs typeface="Simplified Arabic" pitchFamily="18" charset="-78"/>
            </a:endParaRPr>
          </a:p>
        </p:txBody>
      </p:sp>
      <p:sp>
        <p:nvSpPr>
          <p:cNvPr id="7" name="Rectangle 11"/>
          <p:cNvSpPr>
            <a:spLocks noChangeArrowheads="1"/>
          </p:cNvSpPr>
          <p:nvPr/>
        </p:nvSpPr>
        <p:spPr bwMode="auto">
          <a:xfrm>
            <a:off x="76200" y="381000"/>
            <a:ext cx="8763000" cy="684803"/>
          </a:xfrm>
          <a:prstGeom prst="rect">
            <a:avLst/>
          </a:prstGeom>
          <a:solidFill>
            <a:srgbClr val="00B050"/>
          </a:solidFill>
          <a:ln w="9525">
            <a:noFill/>
            <a:miter lim="800000"/>
            <a:headEnd/>
            <a:tailEnd/>
          </a:ln>
          <a:effectLst>
            <a:outerShdw dist="27944" dir="5400000" algn="tl" rotWithShape="0">
              <a:srgbClr val="000000">
                <a:alpha val="31999"/>
              </a:srgbClr>
            </a:outerShdw>
          </a:effectLst>
        </p:spPr>
        <p:txBody>
          <a:bodyPr>
            <a:spAutoFit/>
          </a:bodyPr>
          <a:lstStyle/>
          <a:p>
            <a:pPr algn="r" rtl="1">
              <a:lnSpc>
                <a:spcPct val="150000"/>
              </a:lnSpc>
              <a:spcBef>
                <a:spcPts val="600"/>
              </a:spcBef>
              <a:defRPr/>
            </a:pPr>
            <a:r>
              <a:rPr lang="ar-KW" sz="2800" b="1">
                <a:solidFill>
                  <a:schemeClr val="bg1"/>
                </a:solidFill>
                <a:latin typeface="Simplified Arabic" pitchFamily="18" charset="-78"/>
                <a:cs typeface="Simplified Arabic" pitchFamily="18" charset="-78"/>
              </a:rPr>
              <a:t>لدينا ثلاثة سيناريوهات رئيسية في نظام التتبع في عمليات الحلال:</a:t>
            </a:r>
            <a:endParaRPr lang="en-US" sz="2800" b="1">
              <a:solidFill>
                <a:schemeClr val="bg1"/>
              </a:solidFill>
              <a:latin typeface="Simplified Arabic" pitchFamily="18" charset="-78"/>
              <a:cs typeface="Simplified Arabic" pitchFamily="18" charset="-78"/>
            </a:endParaRPr>
          </a:p>
        </p:txBody>
      </p:sp>
      <p:sp>
        <p:nvSpPr>
          <p:cNvPr id="8" name="Rectangle 7"/>
          <p:cNvSpPr>
            <a:spLocks noChangeArrowheads="1"/>
          </p:cNvSpPr>
          <p:nvPr/>
        </p:nvSpPr>
        <p:spPr bwMode="auto">
          <a:xfrm>
            <a:off x="228600" y="4511675"/>
            <a:ext cx="5943600" cy="846386"/>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marL="514350" indent="-514350" algn="just" rtl="1">
              <a:lnSpc>
                <a:spcPct val="200000"/>
              </a:lnSpc>
              <a:defRPr/>
            </a:pPr>
            <a:r>
              <a:rPr lang="ar-KW" sz="2800" b="1">
                <a:solidFill>
                  <a:srgbClr val="000000"/>
                </a:solidFill>
                <a:latin typeface="Simplified Arabic" pitchFamily="18" charset="-78"/>
                <a:cs typeface="Simplified Arabic" pitchFamily="18" charset="-78"/>
              </a:rPr>
              <a:t>التحقق من المكونات</a:t>
            </a:r>
            <a:endParaRPr lang="en-US" sz="2800" b="1">
              <a:solidFill>
                <a:srgbClr val="000000"/>
              </a:solidFill>
              <a:latin typeface="Simplified Arabic" pitchFamily="18" charset="-78"/>
              <a:cs typeface="Simplified Arabic" pitchFamily="18" charset="-78"/>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87061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52400" y="1600200"/>
            <a:ext cx="8763000" cy="5062538"/>
            <a:chOff x="152403" y="1600200"/>
            <a:chExt cx="8762996" cy="5062539"/>
          </a:xfrm>
        </p:grpSpPr>
        <p:sp>
          <p:nvSpPr>
            <p:cNvPr id="5" name="Rectangle 11"/>
            <p:cNvSpPr>
              <a:spLocks noChangeArrowheads="1"/>
            </p:cNvSpPr>
            <p:nvPr/>
          </p:nvSpPr>
          <p:spPr bwMode="auto">
            <a:xfrm>
              <a:off x="152403" y="1600200"/>
              <a:ext cx="8762996" cy="1508125"/>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r" rtl="1">
                <a:lnSpc>
                  <a:spcPct val="150000"/>
                </a:lnSpc>
                <a:spcBef>
                  <a:spcPts val="600"/>
                </a:spcBef>
                <a:defRPr/>
              </a:pPr>
              <a:r>
                <a:rPr lang="ar-KW" sz="3200" b="1" dirty="0">
                  <a:solidFill>
                    <a:schemeClr val="bg1"/>
                  </a:solidFill>
                  <a:latin typeface="Simplified Arabic" pitchFamily="18" charset="-78"/>
                  <a:cs typeface="Simplified Arabic" pitchFamily="18" charset="-78"/>
                </a:rPr>
                <a:t>مثال: وجد مستهلك دجاجة كاملة غير مذبوحة قام بشراؤها من متجر بيع بالتجزئة</a:t>
              </a:r>
              <a:endParaRPr lang="en-US" sz="3200" b="1" dirty="0">
                <a:solidFill>
                  <a:schemeClr val="bg1"/>
                </a:solidFill>
                <a:latin typeface="Simplified Arabic" pitchFamily="18" charset="-78"/>
                <a:cs typeface="Simplified Arabic" pitchFamily="18" charset="-78"/>
              </a:endParaRPr>
            </a:p>
          </p:txBody>
        </p:sp>
        <p:pic>
          <p:nvPicPr>
            <p:cNvPr id="6"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196" y="3862389"/>
              <a:ext cx="3733796"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Rectangle 11"/>
          <p:cNvSpPr>
            <a:spLocks noChangeArrowheads="1"/>
          </p:cNvSpPr>
          <p:nvPr/>
        </p:nvSpPr>
        <p:spPr bwMode="auto">
          <a:xfrm>
            <a:off x="6359525" y="323850"/>
            <a:ext cx="2632075" cy="846386"/>
          </a:xfrm>
          <a:prstGeom prst="rect">
            <a:avLst/>
          </a:prstGeom>
          <a:solidFill>
            <a:srgbClr val="92D050"/>
          </a:solidFill>
          <a:ln w="9525">
            <a:noFill/>
            <a:miter lim="800000"/>
            <a:headEnd/>
            <a:tailEnd/>
          </a:ln>
          <a:effectLst>
            <a:outerShdw dist="27944" dir="5400000" algn="tl" rotWithShape="0">
              <a:srgbClr val="000000">
                <a:alpha val="31998"/>
              </a:srgbClr>
            </a:outerShdw>
          </a:effectLst>
        </p:spPr>
        <p:txBody>
          <a:bodyPr>
            <a:spAutoFit/>
          </a:bodyPr>
          <a:lstStyle/>
          <a:p>
            <a:pPr algn="ctr">
              <a:lnSpc>
                <a:spcPct val="200000"/>
              </a:lnSpc>
              <a:defRPr/>
            </a:pPr>
            <a:r>
              <a:rPr lang="ar-KW" sz="2800" b="1">
                <a:solidFill>
                  <a:srgbClr val="000000"/>
                </a:solidFill>
                <a:latin typeface="Simplified Arabic" pitchFamily="18" charset="-78"/>
                <a:cs typeface="Simplified Arabic" pitchFamily="18" charset="-78"/>
              </a:rPr>
              <a:t>السيناريو الأول</a:t>
            </a:r>
            <a:endParaRPr lang="en-US" sz="2800" b="1">
              <a:solidFill>
                <a:srgbClr val="000000"/>
              </a:solidFill>
              <a:latin typeface="Simplified Arabic" pitchFamily="18" charset="-78"/>
              <a:cs typeface="Simplified Arabic" pitchFamily="18" charset="-78"/>
            </a:endParaRPr>
          </a:p>
        </p:txBody>
      </p:sp>
      <p:sp>
        <p:nvSpPr>
          <p:cNvPr id="8" name="Rectangle 11"/>
          <p:cNvSpPr>
            <a:spLocks noChangeArrowheads="1"/>
          </p:cNvSpPr>
          <p:nvPr/>
        </p:nvSpPr>
        <p:spPr bwMode="auto">
          <a:xfrm>
            <a:off x="228600" y="341313"/>
            <a:ext cx="5943600" cy="846386"/>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marL="514350" indent="-514350" algn="just" rtl="1">
              <a:lnSpc>
                <a:spcPct val="200000"/>
              </a:lnSpc>
              <a:defRPr/>
            </a:pPr>
            <a:r>
              <a:rPr lang="ar-KW" sz="2800" b="1">
                <a:solidFill>
                  <a:srgbClr val="000000"/>
                </a:solidFill>
                <a:latin typeface="Simplified Arabic" pitchFamily="18" charset="-78"/>
                <a:cs typeface="Simplified Arabic" pitchFamily="18" charset="-78"/>
              </a:rPr>
              <a:t>عمليات الذبح</a:t>
            </a:r>
            <a:endParaRPr lang="en-US" sz="2800" b="1">
              <a:solidFill>
                <a:srgbClr val="000000"/>
              </a:solidFill>
              <a:latin typeface="Simplified Arabic" pitchFamily="18" charset="-78"/>
              <a:cs typeface="Simplified Arabic" pitchFamily="18" charset="-78"/>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89395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52400" y="381000"/>
            <a:ext cx="8763000" cy="769441"/>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r" rtl="1">
              <a:lnSpc>
                <a:spcPct val="150000"/>
              </a:lnSpc>
              <a:spcBef>
                <a:spcPts val="600"/>
              </a:spcBef>
              <a:defRPr/>
            </a:pPr>
            <a:r>
              <a:rPr lang="ar-KW" sz="3200" b="1" dirty="0">
                <a:solidFill>
                  <a:schemeClr val="bg1"/>
                </a:solidFill>
                <a:latin typeface="Simplified Arabic" pitchFamily="18" charset="-78"/>
                <a:cs typeface="Simplified Arabic" pitchFamily="18" charset="-78"/>
              </a:rPr>
              <a:t>انها / انه يشكو إلى مدير المحل وأيضا للسلطة الحكومية</a:t>
            </a:r>
            <a:endParaRPr lang="en-US" sz="3200" b="1" dirty="0">
              <a:solidFill>
                <a:schemeClr val="bg1"/>
              </a:solidFill>
              <a:latin typeface="Simplified Arabic" pitchFamily="18" charset="-78"/>
              <a:cs typeface="Simplified Arabic" pitchFamily="18" charset="-78"/>
            </a:endParaRPr>
          </a:p>
        </p:txBody>
      </p:sp>
      <p:pic>
        <p:nvPicPr>
          <p:cNvPr id="3"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8800" y="2590800"/>
            <a:ext cx="5181600" cy="365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81293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650" y="3733800"/>
            <a:ext cx="2133600"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270250" y="3733800"/>
            <a:ext cx="2133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937250" y="3657600"/>
            <a:ext cx="213995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1"/>
          <p:cNvSpPr>
            <a:spLocks noChangeArrowheads="1"/>
          </p:cNvSpPr>
          <p:nvPr/>
        </p:nvSpPr>
        <p:spPr bwMode="auto">
          <a:xfrm>
            <a:off x="152400" y="381000"/>
            <a:ext cx="8763000" cy="2228850"/>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ts val="600"/>
              </a:spcBef>
              <a:defRPr/>
            </a:pPr>
            <a:r>
              <a:rPr lang="ar-KW" sz="3200" b="1" dirty="0">
                <a:solidFill>
                  <a:schemeClr val="bg1"/>
                </a:solidFill>
                <a:latin typeface="Simplified Arabic" pitchFamily="18" charset="-78"/>
                <a:cs typeface="Simplified Arabic" pitchFamily="18" charset="-78"/>
              </a:rPr>
              <a:t>يقوم مدير المحل باستخدام الرقم المتواجد على ملصق العبوة للبحث من خلال شبكة الكمبيوتر الخاصة بالمحل لتتبع مصدر هذه الدجاجة</a:t>
            </a:r>
            <a:endParaRPr lang="en-US" sz="3200" b="1" dirty="0">
              <a:solidFill>
                <a:schemeClr val="bg1"/>
              </a:solidFill>
              <a:latin typeface="Simplified Arabic" pitchFamily="18" charset="-78"/>
              <a:cs typeface="Simplified Arabic" pitchFamily="18" charset="-78"/>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395789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371600" y="2033588"/>
            <a:ext cx="6629400" cy="854080"/>
          </a:xfrm>
          <a:prstGeom prst="rect">
            <a:avLst/>
          </a:prstGeom>
          <a:solidFill>
            <a:srgbClr val="002060"/>
          </a:solidFill>
          <a:ln w="9528">
            <a:solidFill>
              <a:srgbClr val="FFFFFF"/>
            </a:solidFill>
            <a:miter lim="800000"/>
            <a:headEnd/>
            <a:tailEnd/>
          </a:ln>
        </p:spPr>
        <p:txBody>
          <a:bodyPr anchorCtr="1">
            <a:spAutoFit/>
          </a:bodyPr>
          <a:lstStyle/>
          <a:p>
            <a:pPr algn="r" rtl="1">
              <a:lnSpc>
                <a:spcPct val="150000"/>
              </a:lnSpc>
              <a:spcBef>
                <a:spcPts val="600"/>
              </a:spcBef>
            </a:pPr>
            <a:r>
              <a:rPr lang="ar-KW" sz="3600" b="1" dirty="0">
                <a:solidFill>
                  <a:schemeClr val="bg1"/>
                </a:solidFill>
                <a:latin typeface="Simplified Arabic" pitchFamily="18" charset="-78"/>
                <a:cs typeface="Simplified Arabic" pitchFamily="18" charset="-78"/>
              </a:rPr>
              <a:t>التحقق في عدم </a:t>
            </a:r>
            <a:r>
              <a:rPr lang="ar-KW" sz="3600" b="1" dirty="0" smtClean="0">
                <a:solidFill>
                  <a:schemeClr val="bg1"/>
                </a:solidFill>
                <a:latin typeface="Simplified Arabic" pitchFamily="18" charset="-78"/>
                <a:cs typeface="Simplified Arabic" pitchFamily="18" charset="-78"/>
              </a:rPr>
              <a:t>إتمام عملية </a:t>
            </a:r>
            <a:r>
              <a:rPr lang="ar-KW" sz="3600" b="1" dirty="0">
                <a:solidFill>
                  <a:schemeClr val="bg1"/>
                </a:solidFill>
                <a:latin typeface="Simplified Arabic" pitchFamily="18" charset="-78"/>
                <a:cs typeface="Simplified Arabic" pitchFamily="18" charset="-78"/>
              </a:rPr>
              <a:t>ذبح الدجاجة</a:t>
            </a:r>
            <a:endParaRPr lang="en-US" sz="3600" b="1" dirty="0">
              <a:solidFill>
                <a:schemeClr val="bg1"/>
              </a:solidFill>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02769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124200" y="2895600"/>
            <a:ext cx="2738438" cy="376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1"/>
          <p:cNvSpPr>
            <a:spLocks noChangeArrowheads="1"/>
          </p:cNvSpPr>
          <p:nvPr/>
        </p:nvSpPr>
        <p:spPr bwMode="auto">
          <a:xfrm>
            <a:off x="152400" y="908050"/>
            <a:ext cx="8763000" cy="1508125"/>
          </a:xfrm>
          <a:prstGeom prst="rect">
            <a:avLst/>
          </a:prstGeom>
          <a:solidFill>
            <a:srgbClr val="00660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ts val="600"/>
              </a:spcBef>
              <a:defRPr/>
            </a:pPr>
            <a:r>
              <a:rPr lang="ar-KW" sz="3200" b="1" dirty="0">
                <a:solidFill>
                  <a:schemeClr val="bg1"/>
                </a:solidFill>
                <a:latin typeface="Simplified Arabic" pitchFamily="18" charset="-78"/>
                <a:cs typeface="Simplified Arabic" pitchFamily="18" charset="-78"/>
              </a:rPr>
              <a:t>سيوفر نظام التتبع في الحلال بيانات تخص كامل سلسلة الحلال المتعلقة بالمنتج</a:t>
            </a:r>
            <a:endParaRPr lang="en-US" sz="3200" b="1" dirty="0">
              <a:solidFill>
                <a:schemeClr val="bg1"/>
              </a:solidFill>
              <a:latin typeface="Simplified Arabic" pitchFamily="18" charset="-78"/>
              <a:cs typeface="Simplified Arabic" pitchFamily="18" charset="-78"/>
            </a:endParaRPr>
          </a:p>
        </p:txBody>
      </p:sp>
      <p:sp>
        <p:nvSpPr>
          <p:cNvPr id="6" name="Rectangle 10"/>
          <p:cNvSpPr/>
          <p:nvPr/>
        </p:nvSpPr>
        <p:spPr>
          <a:xfrm>
            <a:off x="4017963" y="76200"/>
            <a:ext cx="4799012" cy="646113"/>
          </a:xfrm>
          <a:prstGeom prst="rect">
            <a:avLst/>
          </a:prstGeom>
          <a:solidFill>
            <a:srgbClr val="002060"/>
          </a:solidFill>
          <a:ln w="9528">
            <a:solidFill>
              <a:srgbClr val="FFFFFF"/>
            </a:solidFill>
            <a:prstDash val="solid"/>
          </a:ln>
        </p:spPr>
        <p:txBody>
          <a:bodyPr wrap="none">
            <a:spAutoFit/>
          </a:bodyPr>
          <a:lstStyle/>
          <a:p>
            <a:pPr algn="r" rtl="1" fontAlgn="auto">
              <a:spcBef>
                <a:spcPts val="0"/>
              </a:spcBef>
              <a:spcAft>
                <a:spcPts val="0"/>
              </a:spcAft>
              <a:defRPr sz="1800" b="0" i="0" u="none" strike="noStrike" kern="0" cap="none" spc="0" baseline="0">
                <a:solidFill>
                  <a:srgbClr val="000000"/>
                </a:solidFill>
                <a:uFillTx/>
              </a:defRPr>
            </a:pPr>
            <a:r>
              <a:rPr lang="ar-KW" sz="3600" b="1" kern="0" dirty="0">
                <a:solidFill>
                  <a:srgbClr val="FFFFFF"/>
                </a:solidFill>
                <a:latin typeface="Simplified Arabic" pitchFamily="18" charset="-78"/>
                <a:cs typeface="Simplified Arabic" pitchFamily="18" charset="-78"/>
              </a:rPr>
              <a:t>شبكة الكمبيوتر الخاصة بالمحل</a:t>
            </a:r>
            <a:endParaRPr lang="en-US" sz="3600" b="1" kern="0" dirty="0">
              <a:solidFill>
                <a:srgbClr val="FFFFFF"/>
              </a:solidFill>
              <a:latin typeface="Simplified Arabic" pitchFamily="18" charset="-78"/>
              <a:cs typeface="Simplified Arabic" pitchFamily="18" charset="-78"/>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868000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8912" y="3571876"/>
            <a:ext cx="3657600" cy="254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p:nvSpPr>
        <p:spPr bwMode="auto">
          <a:xfrm>
            <a:off x="152400" y="1095375"/>
            <a:ext cx="8763000" cy="584200"/>
          </a:xfrm>
          <a:prstGeom prst="rect">
            <a:avLst/>
          </a:prstGeom>
          <a:solidFill>
            <a:srgbClr val="FFFF00"/>
          </a:solidFill>
          <a:ln w="9525">
            <a:noFill/>
            <a:miter lim="800000"/>
            <a:headEnd/>
            <a:tailEnd/>
          </a:ln>
          <a:effectLst>
            <a:outerShdw dist="27944" dir="5400000" algn="tl" rotWithShape="0">
              <a:srgbClr val="000000">
                <a:alpha val="31998"/>
              </a:srgbClr>
            </a:outerShdw>
          </a:effectLst>
        </p:spPr>
        <p:txBody>
          <a:bodyPr>
            <a:spAutoFit/>
          </a:bodyPr>
          <a:lstStyle/>
          <a:p>
            <a:pPr algn="r" rtl="1">
              <a:defRPr/>
            </a:pPr>
            <a:r>
              <a:rPr lang="ar-KW" sz="3200" b="1" dirty="0">
                <a:latin typeface="Simplified Arabic" pitchFamily="18" charset="-78"/>
                <a:cs typeface="Simplified Arabic" pitchFamily="18" charset="-78"/>
              </a:rPr>
              <a:t>تم إستلام الدجاج الكامل </a:t>
            </a:r>
            <a:r>
              <a:rPr lang="ar-KW" sz="3200" b="1" dirty="0" smtClean="0">
                <a:latin typeface="Simplified Arabic" pitchFamily="18" charset="-78"/>
                <a:cs typeface="Simplified Arabic" pitchFamily="18" charset="-78"/>
              </a:rPr>
              <a:t>غير المذبوح من</a:t>
            </a:r>
            <a:r>
              <a:rPr lang="ar-KW" sz="3200" b="1" dirty="0">
                <a:latin typeface="Simplified Arabic" pitchFamily="18" charset="-78"/>
                <a:cs typeface="Simplified Arabic" pitchFamily="18" charset="-78"/>
              </a:rPr>
              <a:t>: الموزع س </a:t>
            </a:r>
          </a:p>
        </p:txBody>
      </p:sp>
      <p:sp>
        <p:nvSpPr>
          <p:cNvPr id="6" name="Rectangle 5"/>
          <p:cNvSpPr/>
          <p:nvPr/>
        </p:nvSpPr>
        <p:spPr>
          <a:xfrm>
            <a:off x="152400" y="2168525"/>
            <a:ext cx="8763000" cy="830997"/>
          </a:xfrm>
          <a:prstGeom prst="rect">
            <a:avLst/>
          </a:prstGeom>
          <a:solidFill>
            <a:srgbClr val="FFFF00"/>
          </a:solidFill>
          <a:ln>
            <a:noFill/>
            <a:prstDash val="solid"/>
          </a:ln>
          <a:effectLst>
            <a:outerShdw dist="27944" dir="5400000" algn="tl">
              <a:srgbClr val="000000">
                <a:alpha val="32000"/>
              </a:srgbClr>
            </a:outerShdw>
          </a:effectLst>
        </p:spPr>
        <p:txBody>
          <a:bodyPr>
            <a:spAutoFit/>
          </a:bodyPr>
          <a:lstStyle/>
          <a:p>
            <a:pPr algn="just" rtl="1" fontAlgn="auto">
              <a:lnSpc>
                <a:spcPct val="150000"/>
              </a:lnSpc>
              <a:spcBef>
                <a:spcPts val="0"/>
              </a:spcBef>
              <a:spcAft>
                <a:spcPts val="0"/>
              </a:spcAft>
              <a:defRPr sz="1800" b="0" i="0" u="none" strike="noStrike" kern="0" cap="none" spc="0" baseline="0">
                <a:solidFill>
                  <a:srgbClr val="000000"/>
                </a:solidFill>
                <a:uFillTx/>
              </a:defRPr>
            </a:pPr>
            <a:r>
              <a:rPr lang="ar-KW" sz="3200" b="1" kern="0" dirty="0">
                <a:solidFill>
                  <a:srgbClr val="000000"/>
                </a:solidFill>
                <a:latin typeface="Simplified Arabic" pitchFamily="18" charset="-78"/>
                <a:cs typeface="Simplified Arabic" pitchFamily="18" charset="-78"/>
              </a:rPr>
              <a:t>مصدر الدجاج </a:t>
            </a:r>
            <a:r>
              <a:rPr lang="ar-KW" sz="3200" b="1" kern="0" dirty="0" smtClean="0">
                <a:solidFill>
                  <a:srgbClr val="000000"/>
                </a:solidFill>
                <a:latin typeface="Simplified Arabic" pitchFamily="18" charset="-78"/>
                <a:cs typeface="Simplified Arabic" pitchFamily="18" charset="-78"/>
              </a:rPr>
              <a:t>مستورداً </a:t>
            </a:r>
            <a:r>
              <a:rPr lang="ar-KW" sz="3200" b="1" kern="0" dirty="0">
                <a:solidFill>
                  <a:srgbClr val="000000"/>
                </a:solidFill>
                <a:latin typeface="Simplified Arabic" pitchFamily="18" charset="-78"/>
                <a:cs typeface="Simplified Arabic" pitchFamily="18" charset="-78"/>
              </a:rPr>
              <a:t>من: المسلخ ص </a:t>
            </a:r>
            <a:endParaRPr lang="en-US" sz="3200" b="1" kern="0" dirty="0">
              <a:solidFill>
                <a:srgbClr val="000000"/>
              </a:solidFill>
              <a:latin typeface="Simplified Arabic" pitchFamily="18" charset="-78"/>
              <a:cs typeface="Simplified Arabic" pitchFamily="18" charset="-78"/>
            </a:endParaRPr>
          </a:p>
        </p:txBody>
      </p:sp>
      <p:sp>
        <p:nvSpPr>
          <p:cNvPr id="7" name="Rectangle 10"/>
          <p:cNvSpPr/>
          <p:nvPr/>
        </p:nvSpPr>
        <p:spPr>
          <a:xfrm>
            <a:off x="7681913" y="228600"/>
            <a:ext cx="1135062" cy="646113"/>
          </a:xfrm>
          <a:prstGeom prst="rect">
            <a:avLst/>
          </a:prstGeom>
          <a:solidFill>
            <a:srgbClr val="002060"/>
          </a:solidFill>
          <a:ln w="9528">
            <a:solidFill>
              <a:srgbClr val="FFFFFF"/>
            </a:solidFill>
            <a:prstDash val="solid"/>
          </a:ln>
        </p:spPr>
        <p:txBody>
          <a:bodyPr wrap="none">
            <a:spAutoFit/>
          </a:bodyPr>
          <a:lstStyle/>
          <a:p>
            <a:pPr algn="r" rtl="1" fontAlgn="auto">
              <a:spcBef>
                <a:spcPts val="0"/>
              </a:spcBef>
              <a:spcAft>
                <a:spcPts val="0"/>
              </a:spcAft>
              <a:defRPr sz="1800" b="0" i="0" u="none" strike="noStrike" kern="0" cap="none" spc="0" baseline="0">
                <a:solidFill>
                  <a:srgbClr val="000000"/>
                </a:solidFill>
                <a:uFillTx/>
              </a:defRPr>
            </a:pPr>
            <a:r>
              <a:rPr lang="ar-KW" sz="3600" b="1" kern="0" dirty="0">
                <a:solidFill>
                  <a:srgbClr val="FFFFFF"/>
                </a:solidFill>
                <a:latin typeface="Simplified Arabic" pitchFamily="18" charset="-78"/>
                <a:cs typeface="Simplified Arabic" pitchFamily="18" charset="-78"/>
              </a:rPr>
              <a:t>النتائج</a:t>
            </a:r>
            <a:endParaRPr lang="en-US" sz="3600" b="1" kern="0" dirty="0">
              <a:solidFill>
                <a:srgbClr val="FFFFFF"/>
              </a:solidFill>
              <a:latin typeface="Simplified Arabic" pitchFamily="18" charset="-78"/>
              <a:cs typeface="Simplified Arabic" pitchFamily="18" charset="-78"/>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08699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4.bp.blogspot.com/_oejkmVXrkYA/SbzR_WkoqlI/AAAAAAAAACw/ZBC4SpBxKRA/s1600-R/bism.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8600" y="1285860"/>
            <a:ext cx="914400" cy="121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noChangeArrowheads="1"/>
          </p:cNvSpPr>
          <p:nvPr/>
        </p:nvSpPr>
        <p:spPr bwMode="auto">
          <a:xfrm>
            <a:off x="685800" y="2952760"/>
            <a:ext cx="7772400" cy="1905000"/>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1"/>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rtl="1" eaLnBrk="1" hangingPunct="1">
              <a:lnSpc>
                <a:spcPct val="200000"/>
              </a:lnSpc>
            </a:pPr>
            <a:r>
              <a:rPr lang="ar-KW" sz="4000" dirty="0">
                <a:solidFill>
                  <a:srgbClr val="FFFFFF"/>
                </a:solidFill>
                <a:latin typeface="Arial Rounded MT Bold" pitchFamily="34" charset="0"/>
                <a:cs typeface="Simplified Arabic" pitchFamily="18" charset="-78"/>
              </a:rPr>
              <a:t>نظام التتبع للتحقق من حلية منتجات الحلال</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721014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0238" y="1438275"/>
            <a:ext cx="5343525" cy="534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0"/>
          <p:cNvSpPr>
            <a:spLocks noChangeArrowheads="1"/>
          </p:cNvSpPr>
          <p:nvPr/>
        </p:nvSpPr>
        <p:spPr bwMode="auto">
          <a:xfrm>
            <a:off x="304800" y="381000"/>
            <a:ext cx="8458200" cy="2400657"/>
          </a:xfrm>
          <a:prstGeom prst="rect">
            <a:avLst/>
          </a:prstGeom>
          <a:solidFill>
            <a:srgbClr val="002060"/>
          </a:solidFill>
          <a:ln w="9528">
            <a:solidFill>
              <a:srgbClr val="FFFFFF"/>
            </a:solidFill>
            <a:miter lim="800000"/>
            <a:headEnd/>
            <a:tailEnd/>
          </a:ln>
        </p:spPr>
        <p:txBody>
          <a:bodyPr anchorCtr="1">
            <a:spAutoFit/>
          </a:bodyPr>
          <a:lstStyle/>
          <a:p>
            <a:pPr algn="r" rtl="1">
              <a:lnSpc>
                <a:spcPct val="150000"/>
              </a:lnSpc>
              <a:spcBef>
                <a:spcPts val="600"/>
              </a:spcBef>
            </a:pPr>
            <a:r>
              <a:rPr lang="ar-KW" sz="3200" b="1" dirty="0">
                <a:solidFill>
                  <a:schemeClr val="bg1"/>
                </a:solidFill>
                <a:latin typeface="Simplified Arabic" pitchFamily="18" charset="-78"/>
                <a:cs typeface="Simplified Arabic" pitchFamily="18" charset="-78"/>
              </a:rPr>
              <a:t>الآن، السلطات الحكومية ذات العلاقة بالحلال </a:t>
            </a:r>
          </a:p>
          <a:p>
            <a:pPr algn="r" rtl="1">
              <a:lnSpc>
                <a:spcPct val="150000"/>
              </a:lnSpc>
              <a:spcBef>
                <a:spcPts val="600"/>
              </a:spcBef>
            </a:pPr>
            <a:r>
              <a:rPr lang="ar-KW" sz="3200" b="1" dirty="0">
                <a:solidFill>
                  <a:schemeClr val="bg1"/>
                </a:solidFill>
                <a:latin typeface="Simplified Arabic" pitchFamily="18" charset="-78"/>
                <a:cs typeface="Simplified Arabic" pitchFamily="18" charset="-78"/>
              </a:rPr>
              <a:t>(المحلية أو في الخارج) </a:t>
            </a:r>
          </a:p>
          <a:p>
            <a:pPr algn="r" rtl="1">
              <a:lnSpc>
                <a:spcPct val="150000"/>
              </a:lnSpc>
              <a:spcBef>
                <a:spcPts val="600"/>
              </a:spcBef>
            </a:pPr>
            <a:r>
              <a:rPr lang="ar-KW" sz="3200" b="1" dirty="0">
                <a:solidFill>
                  <a:schemeClr val="bg1"/>
                </a:solidFill>
                <a:latin typeface="Simplified Arabic" pitchFamily="18" charset="-78"/>
                <a:cs typeface="Simplified Arabic" pitchFamily="18" charset="-78"/>
              </a:rPr>
              <a:t>تريد مزيداً من التحقق!</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192213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6938" y="228600"/>
            <a:ext cx="8018462" cy="646113"/>
          </a:xfrm>
          <a:prstGeom prst="rect">
            <a:avLst/>
          </a:prstGeom>
          <a:solidFill>
            <a:srgbClr val="002060"/>
          </a:solidFill>
          <a:ln w="9528">
            <a:solidFill>
              <a:srgbClr val="FFFFFF"/>
            </a:solidFill>
            <a:prstDash val="solid"/>
          </a:ln>
        </p:spPr>
        <p:txBody>
          <a:bodyPr wrap="none">
            <a:spAutoFit/>
          </a:bodyPr>
          <a:lstStyle/>
          <a:p>
            <a:pPr algn="r" rtl="1" fontAlgn="auto">
              <a:spcBef>
                <a:spcPts val="0"/>
              </a:spcBef>
              <a:spcAft>
                <a:spcPts val="0"/>
              </a:spcAft>
              <a:defRPr sz="1800" b="0" i="0" u="none" strike="noStrike" kern="0" cap="none" spc="0" baseline="0">
                <a:solidFill>
                  <a:srgbClr val="000000"/>
                </a:solidFill>
                <a:uFillTx/>
              </a:defRPr>
            </a:pPr>
            <a:r>
              <a:rPr lang="ar-KW" sz="3600" b="1" kern="0" dirty="0">
                <a:solidFill>
                  <a:srgbClr val="FFFFFF"/>
                </a:solidFill>
                <a:latin typeface="Simplified Arabic" pitchFamily="18" charset="-78"/>
                <a:cs typeface="Simplified Arabic" pitchFamily="18" charset="-78"/>
              </a:rPr>
              <a:t>شبكة الكمبيوتر الخاصة بالسلطات الحكومية (الحلال)</a:t>
            </a:r>
            <a:endParaRPr lang="en-US" sz="3600" b="1" kern="0" dirty="0">
              <a:solidFill>
                <a:srgbClr val="FFFFFF"/>
              </a:solidFill>
              <a:latin typeface="Simplified Arabic" pitchFamily="18" charset="-78"/>
              <a:cs typeface="Simplified Arabic" pitchFamily="18" charset="-78"/>
            </a:endParaRPr>
          </a:p>
        </p:txBody>
      </p:sp>
      <p:grpSp>
        <p:nvGrpSpPr>
          <p:cNvPr id="2" name="Group 17"/>
          <p:cNvGrpSpPr>
            <a:grpSpLocks/>
          </p:cNvGrpSpPr>
          <p:nvPr/>
        </p:nvGrpSpPr>
        <p:grpSpPr bwMode="auto">
          <a:xfrm>
            <a:off x="152400" y="2316163"/>
            <a:ext cx="8763000" cy="3817937"/>
            <a:chOff x="152403" y="2315784"/>
            <a:chExt cx="8762996" cy="3818312"/>
          </a:xfrm>
        </p:grpSpPr>
        <p:sp>
          <p:nvSpPr>
            <p:cNvPr id="6" name="Rectangle 9"/>
            <p:cNvSpPr>
              <a:spLocks noChangeArrowheads="1"/>
            </p:cNvSpPr>
            <p:nvPr/>
          </p:nvSpPr>
          <p:spPr bwMode="auto">
            <a:xfrm>
              <a:off x="152403" y="2315784"/>
              <a:ext cx="8762996" cy="1824216"/>
            </a:xfrm>
            <a:prstGeom prst="rect">
              <a:avLst/>
            </a:prstGeom>
            <a:solidFill>
              <a:srgbClr val="FFFF0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200000"/>
                </a:lnSpc>
                <a:defRPr/>
              </a:pPr>
              <a:r>
                <a:rPr lang="ar-KW" sz="3000" b="1" dirty="0">
                  <a:solidFill>
                    <a:srgbClr val="000000"/>
                  </a:solidFill>
                  <a:latin typeface="Simplified Arabic" pitchFamily="18" charset="-78"/>
                  <a:cs typeface="Simplified Arabic" pitchFamily="18" charset="-78"/>
                </a:rPr>
                <a:t>تشير النتائج إلى وجود عدد غير قليل من </a:t>
              </a:r>
              <a:r>
                <a:rPr lang="ar-KW" sz="3000" b="1" dirty="0" smtClean="0">
                  <a:solidFill>
                    <a:srgbClr val="000000"/>
                  </a:solidFill>
                  <a:latin typeface="Simplified Arabic" pitchFamily="18" charset="-78"/>
                  <a:cs typeface="Simplified Arabic" pitchFamily="18" charset="-78"/>
                </a:rPr>
                <a:t>الذبح </a:t>
              </a:r>
              <a:r>
                <a:rPr lang="ar-KW" sz="3000" b="1" dirty="0">
                  <a:solidFill>
                    <a:srgbClr val="000000"/>
                  </a:solidFill>
                  <a:latin typeface="Simplified Arabic" pitchFamily="18" charset="-78"/>
                  <a:cs typeface="Simplified Arabic" pitchFamily="18" charset="-78"/>
                </a:rPr>
                <a:t>غير </a:t>
              </a:r>
              <a:r>
                <a:rPr lang="ar-KW" sz="3000" b="1" dirty="0" smtClean="0">
                  <a:solidFill>
                    <a:srgbClr val="000000"/>
                  </a:solidFill>
                  <a:latin typeface="Simplified Arabic" pitchFamily="18" charset="-78"/>
                  <a:cs typeface="Simplified Arabic" pitchFamily="18" charset="-78"/>
                </a:rPr>
                <a:t>الكامل </a:t>
              </a:r>
              <a:r>
                <a:rPr lang="ar-KW" sz="3000" b="1" dirty="0">
                  <a:solidFill>
                    <a:srgbClr val="000000"/>
                  </a:solidFill>
                  <a:latin typeface="Simplified Arabic" pitchFamily="18" charset="-78"/>
                  <a:cs typeface="Simplified Arabic" pitchFamily="18" charset="-78"/>
                </a:rPr>
                <a:t>للدجاج وقد تم توزيع هذا النوع من </a:t>
              </a:r>
              <a:r>
                <a:rPr lang="ar-KW" sz="3000" b="1" dirty="0" smtClean="0">
                  <a:solidFill>
                    <a:srgbClr val="000000"/>
                  </a:solidFill>
                  <a:latin typeface="Simplified Arabic" pitchFamily="18" charset="-78"/>
                  <a:cs typeface="Simplified Arabic" pitchFamily="18" charset="-78"/>
                </a:rPr>
                <a:t>الدجاج -عن </a:t>
              </a:r>
              <a:r>
                <a:rPr lang="ar-KW" sz="3000" b="1" dirty="0">
                  <a:solidFill>
                    <a:srgbClr val="000000"/>
                  </a:solidFill>
                  <a:latin typeface="Simplified Arabic" pitchFamily="18" charset="-78"/>
                  <a:cs typeface="Simplified Arabic" pitchFamily="18" charset="-78"/>
                </a:rPr>
                <a:t>غير </a:t>
              </a:r>
              <a:r>
                <a:rPr lang="ar-KW" sz="3000" b="1" dirty="0" smtClean="0">
                  <a:solidFill>
                    <a:srgbClr val="000000"/>
                  </a:solidFill>
                  <a:latin typeface="Simplified Arabic" pitchFamily="18" charset="-78"/>
                  <a:cs typeface="Simplified Arabic" pitchFamily="18" charset="-78"/>
                </a:rPr>
                <a:t>قصد- </a:t>
              </a:r>
              <a:r>
                <a:rPr lang="ar-KW" sz="3000" b="1" dirty="0">
                  <a:solidFill>
                    <a:srgbClr val="000000"/>
                  </a:solidFill>
                  <a:latin typeface="Simplified Arabic" pitchFamily="18" charset="-78"/>
                  <a:cs typeface="Simplified Arabic" pitchFamily="18" charset="-78"/>
                </a:rPr>
                <a:t>للأسواق</a:t>
              </a:r>
              <a:endParaRPr lang="en-US" sz="3000" b="1" dirty="0">
                <a:solidFill>
                  <a:srgbClr val="000000"/>
                </a:solidFill>
                <a:latin typeface="Simplified Arabic" pitchFamily="18" charset="-78"/>
                <a:cs typeface="Simplified Arabic" pitchFamily="18" charset="-78"/>
              </a:endParaRPr>
            </a:p>
          </p:txBody>
        </p:sp>
        <p:pic>
          <p:nvPicPr>
            <p:cNvPr id="7"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4997" y="4343400"/>
              <a:ext cx="2387598" cy="1790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15"/>
          <p:cNvGrpSpPr>
            <a:grpSpLocks/>
          </p:cNvGrpSpPr>
          <p:nvPr/>
        </p:nvGrpSpPr>
        <p:grpSpPr bwMode="auto">
          <a:xfrm>
            <a:off x="37764" y="1066800"/>
            <a:ext cx="9030036" cy="5684791"/>
            <a:chOff x="37121" y="1066800"/>
            <a:chExt cx="9030699" cy="5684175"/>
          </a:xfrm>
        </p:grpSpPr>
        <p:sp>
          <p:nvSpPr>
            <p:cNvPr id="9" name="Rectangle 8"/>
            <p:cNvSpPr/>
            <p:nvPr/>
          </p:nvSpPr>
          <p:spPr>
            <a:xfrm>
              <a:off x="151765" y="1066800"/>
              <a:ext cx="8763643" cy="1077796"/>
            </a:xfrm>
            <a:prstGeom prst="rect">
              <a:avLst/>
            </a:prstGeom>
            <a:solidFill>
              <a:srgbClr val="FCD5B5"/>
            </a:solidFill>
            <a:ln w="9528">
              <a:solidFill>
                <a:srgbClr val="FFFFFF"/>
              </a:solidFill>
              <a:prstDash val="solid"/>
            </a:ln>
          </p:spPr>
          <p:txBody>
            <a:bodyPr>
              <a:spAutoFit/>
            </a:bodyPr>
            <a:lstStyle/>
            <a:p>
              <a:pPr algn="just" rtl="1" fontAlgn="auto">
                <a:spcBef>
                  <a:spcPts val="0"/>
                </a:spcBef>
                <a:spcAft>
                  <a:spcPts val="0"/>
                </a:spcAft>
                <a:defRPr sz="1800" b="0" i="0" u="none" strike="noStrike" kern="0" cap="none" spc="0" baseline="0">
                  <a:solidFill>
                    <a:srgbClr val="000000"/>
                  </a:solidFill>
                  <a:uFillTx/>
                </a:defRPr>
              </a:pPr>
              <a:r>
                <a:rPr lang="ar-KW" sz="3200" b="1" kern="0" dirty="0">
                  <a:solidFill>
                    <a:srgbClr val="000000"/>
                  </a:solidFill>
                  <a:latin typeface="Simplified Arabic" pitchFamily="18" charset="-78"/>
                  <a:cs typeface="Simplified Arabic" pitchFamily="18" charset="-78"/>
                </a:rPr>
                <a:t>جميع النتائج المتحصلة ستكون من تحصيل التواصل بالشبكات* الخاصة بالمسلخ والمصنع</a:t>
              </a:r>
              <a:endParaRPr lang="en-US" sz="3200" b="1" kern="0" dirty="0">
                <a:solidFill>
                  <a:srgbClr val="000000"/>
                </a:solidFill>
                <a:latin typeface="Simplified Arabic" pitchFamily="18" charset="-78"/>
                <a:cs typeface="Simplified Arabic" pitchFamily="18" charset="-78"/>
              </a:endParaRPr>
            </a:p>
          </p:txBody>
        </p:sp>
        <p:sp>
          <p:nvSpPr>
            <p:cNvPr id="10" name="Rectangle 16"/>
            <p:cNvSpPr>
              <a:spLocks noChangeArrowheads="1"/>
            </p:cNvSpPr>
            <p:nvPr/>
          </p:nvSpPr>
          <p:spPr bwMode="auto">
            <a:xfrm>
              <a:off x="37121" y="6320135"/>
              <a:ext cx="9030699" cy="430840"/>
            </a:xfrm>
            <a:prstGeom prst="rect">
              <a:avLst/>
            </a:prstGeom>
            <a:solidFill>
              <a:srgbClr val="00B050"/>
            </a:solidFill>
            <a:ln w="9528">
              <a:solidFill>
                <a:srgbClr val="FFFFFF"/>
              </a:solidFill>
              <a:miter lim="800000"/>
              <a:headEnd/>
              <a:tailEnd/>
            </a:ln>
          </p:spPr>
          <p:txBody>
            <a:bodyPr wrap="none">
              <a:spAutoFit/>
            </a:bodyPr>
            <a:lstStyle/>
            <a:p>
              <a:pPr algn="r" rtl="1"/>
              <a:r>
                <a:rPr lang="ar-KW" sz="2200" b="1" dirty="0">
                  <a:solidFill>
                    <a:schemeClr val="bg1"/>
                  </a:solidFill>
                  <a:latin typeface="Simplified Arabic" pitchFamily="18" charset="-78"/>
                  <a:cs typeface="Simplified Arabic" pitchFamily="18" charset="-78"/>
                </a:rPr>
                <a:t>*يجب أن يسمح </a:t>
              </a:r>
              <a:r>
                <a:rPr lang="ar-KW" sz="2200" b="1" dirty="0" smtClean="0">
                  <a:solidFill>
                    <a:schemeClr val="bg1"/>
                  </a:solidFill>
                  <a:latin typeface="Simplified Arabic" pitchFamily="18" charset="-78"/>
                  <a:cs typeface="Simplified Arabic" pitchFamily="18" charset="-78"/>
                </a:rPr>
                <a:t>للسلطات </a:t>
              </a:r>
              <a:r>
                <a:rPr lang="ar-KW" sz="2200" b="1" dirty="0">
                  <a:solidFill>
                    <a:schemeClr val="bg1"/>
                  </a:solidFill>
                  <a:latin typeface="Simplified Arabic" pitchFamily="18" charset="-78"/>
                  <a:cs typeface="Simplified Arabic" pitchFamily="18" charset="-78"/>
                </a:rPr>
                <a:t>الحكومية (الحلال) التواصل مع شبكات أجهزة كمبيوتر المسلخ والمصانع</a:t>
              </a:r>
            </a:p>
          </p:txBody>
        </p:sp>
      </p:grpSp>
    </p:spTree>
    <p:extLst>
      <p:ext uri="{BB962C8B-B14F-4D97-AF65-F5344CB8AC3E}">
        <p14:creationId xmlns:p14="http://schemas.microsoft.com/office/powerpoint/2010/main" xmlns="" val="24386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468313" y="333375"/>
            <a:ext cx="8385175" cy="1055688"/>
          </a:xfrm>
          <a:solidFill>
            <a:srgbClr val="00B050"/>
          </a:solidFill>
        </p:spPr>
        <p:txBody>
          <a:bodyPr>
            <a:normAutofit/>
          </a:bodyPr>
          <a:lstStyle/>
          <a:p>
            <a:pPr rtl="1"/>
            <a:r>
              <a:rPr lang="ar-KW" sz="3200" b="1" dirty="0" smtClean="0">
                <a:solidFill>
                  <a:schemeClr val="bg1"/>
                </a:solidFill>
                <a:latin typeface="Simplified Arabic" pitchFamily="18" charset="-78"/>
                <a:cs typeface="Simplified Arabic" pitchFamily="18" charset="-78"/>
              </a:rPr>
              <a:t>المسار والتتبع </a:t>
            </a:r>
            <a:r>
              <a:rPr lang="ar-KW" sz="2000" b="1" dirty="0" smtClean="0">
                <a:solidFill>
                  <a:schemeClr val="bg1"/>
                </a:solidFill>
                <a:latin typeface="Book Antiqua" pitchFamily="18" charset="0"/>
              </a:rPr>
              <a:t> </a:t>
            </a:r>
            <a:r>
              <a:rPr lang="nl-NL" sz="2000" b="1" dirty="0" smtClean="0">
                <a:solidFill>
                  <a:schemeClr val="bg1"/>
                </a:solidFill>
                <a:latin typeface="Times New Roman" pitchFamily="18" charset="0"/>
                <a:cs typeface="Times New Roman" pitchFamily="18" charset="0"/>
              </a:rPr>
              <a:t>Track </a:t>
            </a:r>
            <a:r>
              <a:rPr lang="nl-NL" sz="2000" b="1" dirty="0">
                <a:solidFill>
                  <a:schemeClr val="bg1"/>
                </a:solidFill>
                <a:latin typeface="Times New Roman" pitchFamily="18" charset="0"/>
                <a:cs typeface="Times New Roman" pitchFamily="18" charset="0"/>
              </a:rPr>
              <a:t>&amp; Traceability (T&amp;T</a:t>
            </a:r>
            <a:r>
              <a:rPr lang="nl-NL" sz="2000" b="1" dirty="0" smtClean="0">
                <a:solidFill>
                  <a:schemeClr val="bg1"/>
                </a:solidFill>
                <a:latin typeface="Times New Roman" pitchFamily="18" charset="0"/>
                <a:cs typeface="Times New Roman" pitchFamily="18" charset="0"/>
              </a:rPr>
              <a:t>)</a:t>
            </a:r>
            <a:r>
              <a:rPr lang="ar-KW" sz="2000" b="1" dirty="0" smtClean="0">
                <a:solidFill>
                  <a:schemeClr val="bg1"/>
                </a:solidFill>
                <a:latin typeface="Times New Roman" pitchFamily="18" charset="0"/>
                <a:cs typeface="Times New Roman" pitchFamily="18" charset="0"/>
              </a:rPr>
              <a:t>  </a:t>
            </a:r>
            <a:endParaRPr lang="nl-NL" sz="2000" b="1" dirty="0" smtClean="0">
              <a:solidFill>
                <a:schemeClr val="bg1"/>
              </a:solidFill>
              <a:latin typeface="Times New Roman" pitchFamily="18" charset="0"/>
              <a:cs typeface="Times New Roman" pitchFamily="18" charset="0"/>
            </a:endParaRPr>
          </a:p>
        </p:txBody>
      </p:sp>
      <p:sp>
        <p:nvSpPr>
          <p:cNvPr id="6" name="Rectangle 5"/>
          <p:cNvSpPr/>
          <p:nvPr/>
        </p:nvSpPr>
        <p:spPr>
          <a:xfrm>
            <a:off x="352697" y="1386274"/>
            <a:ext cx="8229599" cy="4785926"/>
          </a:xfrm>
          <a:prstGeom prst="rect">
            <a:avLst/>
          </a:prstGeom>
        </p:spPr>
        <p:txBody>
          <a:bodyPr wrap="square">
            <a:spAutoFit/>
          </a:bodyPr>
          <a:lstStyle/>
          <a:p>
            <a:pPr algn="just" rtl="1">
              <a:lnSpc>
                <a:spcPct val="150000"/>
              </a:lnSpc>
              <a:spcBef>
                <a:spcPts val="600"/>
              </a:spcBef>
            </a:pPr>
            <a:r>
              <a:rPr lang="ar-KW" sz="2400" b="1" dirty="0" smtClean="0">
                <a:latin typeface="Simplified Arabic" pitchFamily="18" charset="-78"/>
                <a:cs typeface="Simplified Arabic" pitchFamily="18" charset="-78"/>
              </a:rPr>
              <a:t>للعمليات المختلفة</a:t>
            </a:r>
            <a:r>
              <a:rPr lang="ar-KW" sz="2400" b="1" dirty="0">
                <a:latin typeface="Simplified Arabic" pitchFamily="18" charset="-78"/>
                <a:cs typeface="Simplified Arabic" pitchFamily="18" charset="-78"/>
              </a:rPr>
              <a:t>، يجب أن يكون هناك خطة </a:t>
            </a:r>
            <a:r>
              <a:rPr lang="ar-KW" sz="2400" b="1" dirty="0" smtClean="0">
                <a:latin typeface="Simplified Arabic" pitchFamily="18" charset="-78"/>
                <a:cs typeface="Simplified Arabic" pitchFamily="18" charset="-78"/>
              </a:rPr>
              <a:t>لإصدار شهادات حلال </a:t>
            </a:r>
            <a:r>
              <a:rPr lang="ar-KW" sz="2400" b="1" dirty="0">
                <a:latin typeface="Simplified Arabic" pitchFamily="18" charset="-78"/>
                <a:cs typeface="Simplified Arabic" pitchFamily="18" charset="-78"/>
              </a:rPr>
              <a:t>مختلفة: </a:t>
            </a:r>
            <a:endParaRPr lang="ar-KW" sz="2400" b="1" dirty="0" smtClean="0">
              <a:latin typeface="Simplified Arabic" pitchFamily="18" charset="-78"/>
              <a:cs typeface="Simplified Arabic" pitchFamily="18" charset="-78"/>
            </a:endParaRPr>
          </a:p>
          <a:p>
            <a:pPr marL="457200" indent="-457200" algn="just" rtl="1">
              <a:lnSpc>
                <a:spcPct val="150000"/>
              </a:lnSpc>
              <a:spcBef>
                <a:spcPts val="600"/>
              </a:spcBef>
              <a:buAutoNum type="arabicPeriod"/>
            </a:pPr>
            <a:r>
              <a:rPr lang="ar-KW" sz="2400" b="1" dirty="0" smtClean="0">
                <a:latin typeface="Simplified Arabic" pitchFamily="18" charset="-78"/>
                <a:cs typeface="Simplified Arabic" pitchFamily="18" charset="-78"/>
              </a:rPr>
              <a:t>يجب </a:t>
            </a:r>
            <a:r>
              <a:rPr lang="ar-KW" sz="2400" b="1" dirty="0">
                <a:latin typeface="Simplified Arabic" pitchFamily="18" charset="-78"/>
                <a:cs typeface="Simplified Arabic" pitchFamily="18" charset="-78"/>
              </a:rPr>
              <a:t>أن </a:t>
            </a:r>
            <a:r>
              <a:rPr lang="ar-KW" sz="2400" b="1" dirty="0" smtClean="0">
                <a:latin typeface="Simplified Arabic" pitchFamily="18" charset="-78"/>
                <a:cs typeface="Simplified Arabic" pitchFamily="18" charset="-78"/>
              </a:rPr>
              <a:t>يكون الذبح الحلال تحت </a:t>
            </a:r>
            <a:r>
              <a:rPr lang="ar-KW" sz="2400" b="1" dirty="0">
                <a:latin typeface="Simplified Arabic" pitchFamily="18" charset="-78"/>
                <a:cs typeface="Simplified Arabic" pitchFamily="18" charset="-78"/>
              </a:rPr>
              <a:t>إشراف </a:t>
            </a:r>
            <a:r>
              <a:rPr lang="ar-KW" sz="2400" b="1" dirty="0" smtClean="0">
                <a:latin typeface="Simplified Arabic" pitchFamily="18" charset="-78"/>
                <a:cs typeface="Simplified Arabic" pitchFamily="18" charset="-78"/>
              </a:rPr>
              <a:t>دائم</a:t>
            </a:r>
          </a:p>
          <a:p>
            <a:pPr marL="457200" indent="-457200" algn="just" rtl="1">
              <a:lnSpc>
                <a:spcPct val="150000"/>
              </a:lnSpc>
              <a:spcBef>
                <a:spcPts val="600"/>
              </a:spcBef>
              <a:buAutoNum type="arabicPeriod"/>
            </a:pPr>
            <a:r>
              <a:rPr lang="ar-KW" sz="2400" b="1" dirty="0" smtClean="0">
                <a:latin typeface="Simplified Arabic" pitchFamily="18" charset="-78"/>
                <a:cs typeface="Simplified Arabic" pitchFamily="18" charset="-78"/>
              </a:rPr>
              <a:t>الإنتاج من لحم حلال </a:t>
            </a:r>
            <a:r>
              <a:rPr lang="ar-KW" sz="2400" b="1" dirty="0">
                <a:latin typeface="Simplified Arabic" pitchFamily="18" charset="-78"/>
                <a:cs typeface="Simplified Arabic" pitchFamily="18" charset="-78"/>
              </a:rPr>
              <a:t>يجب أن يتم </a:t>
            </a:r>
            <a:r>
              <a:rPr lang="ar-KW" sz="2400" b="1" dirty="0" smtClean="0">
                <a:latin typeface="Simplified Arabic" pitchFamily="18" charset="-78"/>
                <a:cs typeface="Simplified Arabic" pitchFamily="18" charset="-78"/>
              </a:rPr>
              <a:t>فحصه </a:t>
            </a:r>
            <a:r>
              <a:rPr lang="ar-KW" sz="2400" b="1" dirty="0">
                <a:latin typeface="Simplified Arabic" pitchFamily="18" charset="-78"/>
                <a:cs typeface="Simplified Arabic" pitchFamily="18" charset="-78"/>
              </a:rPr>
              <a:t>يوميا </a:t>
            </a:r>
            <a:r>
              <a:rPr lang="ar-KW" sz="2400" b="1" dirty="0" smtClean="0">
                <a:latin typeface="Simplified Arabic" pitchFamily="18" charset="-78"/>
                <a:cs typeface="Simplified Arabic" pitchFamily="18" charset="-78"/>
              </a:rPr>
              <a:t>فيما يخص </a:t>
            </a:r>
            <a:r>
              <a:rPr lang="ar-KW" sz="2400" b="1" dirty="0">
                <a:latin typeface="Simplified Arabic" pitchFamily="18" charset="-78"/>
                <a:cs typeface="Simplified Arabic" pitchFamily="18" charset="-78"/>
              </a:rPr>
              <a:t>سلسلة </a:t>
            </a:r>
            <a:r>
              <a:rPr lang="ar-KW" sz="2400" b="1" dirty="0" smtClean="0">
                <a:latin typeface="Simplified Arabic" pitchFamily="18" charset="-78"/>
                <a:cs typeface="Simplified Arabic" pitchFamily="18" charset="-78"/>
              </a:rPr>
              <a:t>توريد اللحوم</a:t>
            </a:r>
          </a:p>
          <a:p>
            <a:pPr marL="457200" indent="-457200" algn="just" rtl="1">
              <a:lnSpc>
                <a:spcPct val="150000"/>
              </a:lnSpc>
              <a:spcBef>
                <a:spcPts val="600"/>
              </a:spcBef>
              <a:buAutoNum type="arabicPeriod"/>
            </a:pPr>
            <a:r>
              <a:rPr lang="ar-KW" sz="2400" b="1" dirty="0">
                <a:latin typeface="Simplified Arabic" pitchFamily="18" charset="-78"/>
                <a:cs typeface="Simplified Arabic" pitchFamily="18" charset="-78"/>
              </a:rPr>
              <a:t>بروتوكولات التنظيف </a:t>
            </a:r>
            <a:r>
              <a:rPr lang="ar-KW" sz="2400" b="1" dirty="0" smtClean="0">
                <a:latin typeface="Simplified Arabic" pitchFamily="18" charset="-78"/>
                <a:cs typeface="Simplified Arabic" pitchFamily="18" charset="-78"/>
              </a:rPr>
              <a:t>الحلال للإنتاجات المتفق عليها يجب </a:t>
            </a:r>
            <a:r>
              <a:rPr lang="ar-KW" sz="2400" b="1" dirty="0">
                <a:latin typeface="Simplified Arabic" pitchFamily="18" charset="-78"/>
                <a:cs typeface="Simplified Arabic" pitchFamily="18" charset="-78"/>
              </a:rPr>
              <a:t>أن يتم </a:t>
            </a:r>
            <a:r>
              <a:rPr lang="ar-KW" sz="2400" b="1" dirty="0" smtClean="0">
                <a:latin typeface="Simplified Arabic" pitchFamily="18" charset="-78"/>
                <a:cs typeface="Simplified Arabic" pitchFamily="18" charset="-78"/>
              </a:rPr>
              <a:t>فحصها بانتظام</a:t>
            </a:r>
          </a:p>
          <a:p>
            <a:pPr marL="457200" indent="-457200" algn="just" rtl="1">
              <a:lnSpc>
                <a:spcPct val="150000"/>
              </a:lnSpc>
              <a:spcBef>
                <a:spcPts val="600"/>
              </a:spcBef>
              <a:buAutoNum type="arabicPeriod"/>
            </a:pPr>
            <a:r>
              <a:rPr lang="ar-KW" sz="2400" b="1" dirty="0" smtClean="0">
                <a:latin typeface="Simplified Arabic" pitchFamily="18" charset="-78"/>
                <a:cs typeface="Simplified Arabic" pitchFamily="18" charset="-78"/>
              </a:rPr>
              <a:t>جميع </a:t>
            </a:r>
            <a:r>
              <a:rPr lang="ar-KW" sz="2400" b="1" dirty="0">
                <a:latin typeface="Simplified Arabic" pitchFamily="18" charset="-78"/>
                <a:cs typeface="Simplified Arabic" pitchFamily="18" charset="-78"/>
              </a:rPr>
              <a:t>عمليات التصنيع الأخرى التي </a:t>
            </a:r>
            <a:r>
              <a:rPr lang="ar-KW" sz="2400" b="1" dirty="0" smtClean="0">
                <a:latin typeface="Simplified Arabic" pitchFamily="18" charset="-78"/>
                <a:cs typeface="Simplified Arabic" pitchFamily="18" charset="-78"/>
              </a:rPr>
              <a:t>تنفذ بناء على إرشادات قسم جودة الحلال </a:t>
            </a:r>
            <a:r>
              <a:rPr lang="en-US" sz="2400" b="1" dirty="0" smtClean="0">
                <a:latin typeface="Simplified Arabic" pitchFamily="18" charset="-78"/>
                <a:cs typeface="Simplified Arabic" pitchFamily="18" charset="-78"/>
              </a:rPr>
              <a:t>HQA</a:t>
            </a:r>
            <a:r>
              <a:rPr lang="ar-KW" sz="2400" b="1" dirty="0" smtClean="0">
                <a:latin typeface="Simplified Arabic" pitchFamily="18" charset="-78"/>
                <a:cs typeface="Simplified Arabic" pitchFamily="18" charset="-78"/>
              </a:rPr>
              <a:t> يجب تتبعها وتدقق بشكل دوري</a:t>
            </a:r>
            <a:endParaRPr lang="en-US" sz="2400" b="1" dirty="0">
              <a:latin typeface="Simplified Arabic" pitchFamily="18" charset="-78"/>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08617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468313" y="333375"/>
            <a:ext cx="8385175" cy="1055688"/>
          </a:xfrm>
          <a:solidFill>
            <a:srgbClr val="00B050"/>
          </a:solidFill>
        </p:spPr>
        <p:txBody>
          <a:bodyPr>
            <a:normAutofit/>
          </a:bodyPr>
          <a:lstStyle/>
          <a:p>
            <a:pPr rtl="1"/>
            <a:r>
              <a:rPr lang="ar-KW" sz="3200" b="1" dirty="0" smtClean="0">
                <a:solidFill>
                  <a:schemeClr val="bg1"/>
                </a:solidFill>
                <a:latin typeface="Simplified Arabic" pitchFamily="18" charset="-78"/>
                <a:cs typeface="Simplified Arabic" pitchFamily="18" charset="-78"/>
              </a:rPr>
              <a:t>المسار والتتبع </a:t>
            </a:r>
            <a:r>
              <a:rPr lang="ar-KW" sz="2000" b="1" dirty="0" smtClean="0">
                <a:solidFill>
                  <a:schemeClr val="bg1"/>
                </a:solidFill>
                <a:latin typeface="Book Antiqua" pitchFamily="18" charset="0"/>
              </a:rPr>
              <a:t> </a:t>
            </a:r>
            <a:r>
              <a:rPr lang="nl-NL" sz="2000" b="1" dirty="0" smtClean="0">
                <a:solidFill>
                  <a:schemeClr val="bg1"/>
                </a:solidFill>
                <a:latin typeface="Times New Roman" pitchFamily="18" charset="0"/>
                <a:cs typeface="Times New Roman" pitchFamily="18" charset="0"/>
              </a:rPr>
              <a:t>Track </a:t>
            </a:r>
            <a:r>
              <a:rPr lang="nl-NL" sz="2000" b="1" dirty="0">
                <a:solidFill>
                  <a:schemeClr val="bg1"/>
                </a:solidFill>
                <a:latin typeface="Times New Roman" pitchFamily="18" charset="0"/>
                <a:cs typeface="Times New Roman" pitchFamily="18" charset="0"/>
              </a:rPr>
              <a:t>&amp; Traceability (T&amp;T</a:t>
            </a:r>
            <a:r>
              <a:rPr lang="nl-NL" sz="2000" b="1" dirty="0" smtClean="0">
                <a:solidFill>
                  <a:schemeClr val="bg1"/>
                </a:solidFill>
                <a:latin typeface="Times New Roman" pitchFamily="18" charset="0"/>
                <a:cs typeface="Times New Roman" pitchFamily="18" charset="0"/>
              </a:rPr>
              <a:t>)</a:t>
            </a:r>
            <a:r>
              <a:rPr lang="ar-KW" sz="2000" b="1" dirty="0" smtClean="0">
                <a:solidFill>
                  <a:schemeClr val="bg1"/>
                </a:solidFill>
                <a:latin typeface="Times New Roman" pitchFamily="18" charset="0"/>
                <a:cs typeface="Times New Roman" pitchFamily="18" charset="0"/>
              </a:rPr>
              <a:t>  </a:t>
            </a:r>
            <a:endParaRPr lang="nl-NL" sz="2000" b="1" dirty="0" smtClean="0">
              <a:solidFill>
                <a:schemeClr val="bg1"/>
              </a:solidFill>
              <a:latin typeface="Times New Roman" pitchFamily="18" charset="0"/>
              <a:cs typeface="Times New Roman" pitchFamily="18" charset="0"/>
            </a:endParaRPr>
          </a:p>
        </p:txBody>
      </p:sp>
      <p:sp>
        <p:nvSpPr>
          <p:cNvPr id="5" name="Rectangle 4"/>
          <p:cNvSpPr/>
          <p:nvPr/>
        </p:nvSpPr>
        <p:spPr>
          <a:xfrm>
            <a:off x="352697" y="1517809"/>
            <a:ext cx="8229599" cy="4447371"/>
          </a:xfrm>
          <a:prstGeom prst="rect">
            <a:avLst/>
          </a:prstGeom>
        </p:spPr>
        <p:txBody>
          <a:bodyPr wrap="square">
            <a:spAutoFit/>
          </a:bodyPr>
          <a:lstStyle/>
          <a:p>
            <a:pPr algn="just" rtl="1">
              <a:lnSpc>
                <a:spcPct val="150000"/>
              </a:lnSpc>
              <a:spcBef>
                <a:spcPts val="600"/>
              </a:spcBef>
            </a:pPr>
            <a:r>
              <a:rPr lang="ar-KW" b="1" dirty="0">
                <a:latin typeface="Simplified Arabic" pitchFamily="18" charset="-78"/>
                <a:cs typeface="Simplified Arabic" pitchFamily="18" charset="-78"/>
              </a:rPr>
              <a:t>يجب </a:t>
            </a:r>
            <a:r>
              <a:rPr lang="ar-KW" b="1" dirty="0" smtClean="0">
                <a:latin typeface="Simplified Arabic" pitchFamily="18" charset="-78"/>
                <a:cs typeface="Simplified Arabic" pitchFamily="18" charset="-78"/>
              </a:rPr>
              <a:t>تنفيذ تتبع الحلال عن طريق الفحص وذلك من </a:t>
            </a:r>
            <a:r>
              <a:rPr lang="ar-KW" b="1" dirty="0">
                <a:latin typeface="Simplified Arabic" pitchFamily="18" charset="-78"/>
                <a:cs typeface="Simplified Arabic" pitchFamily="18" charset="-78"/>
              </a:rPr>
              <a:t>خلال</a:t>
            </a:r>
            <a:r>
              <a:rPr lang="ar-KW" b="1" dirty="0" smtClean="0">
                <a:latin typeface="Simplified Arabic" pitchFamily="18" charset="-78"/>
                <a:cs typeface="Simplified Arabic" pitchFamily="18" charset="-78"/>
              </a:rPr>
              <a:t>:</a:t>
            </a:r>
          </a:p>
          <a:p>
            <a:pPr algn="just" rtl="1">
              <a:lnSpc>
                <a:spcPct val="150000"/>
              </a:lnSpc>
              <a:spcBef>
                <a:spcPts val="600"/>
              </a:spcBef>
            </a:pPr>
            <a:r>
              <a:rPr lang="ar-KW" b="1" dirty="0" smtClean="0">
                <a:latin typeface="Simplified Arabic" pitchFamily="18" charset="-78"/>
                <a:cs typeface="Simplified Arabic" pitchFamily="18" charset="-78"/>
              </a:rPr>
              <a:t>أ</a:t>
            </a:r>
            <a:r>
              <a:rPr lang="ar-KW" b="1" dirty="0">
                <a:latin typeface="Simplified Arabic" pitchFamily="18" charset="-78"/>
                <a:cs typeface="Simplified Arabic" pitchFamily="18" charset="-78"/>
              </a:rPr>
              <a:t>) إجراءات التشغيل </a:t>
            </a:r>
            <a:r>
              <a:rPr lang="ar-KW" b="1" dirty="0" smtClean="0">
                <a:latin typeface="Simplified Arabic" pitchFamily="18" charset="-78"/>
                <a:cs typeface="Simplified Arabic" pitchFamily="18" charset="-78"/>
              </a:rPr>
              <a:t>القياسية </a:t>
            </a:r>
            <a:r>
              <a:rPr lang="en-US" b="1" dirty="0" smtClean="0">
                <a:latin typeface="Simplified Arabic" pitchFamily="18" charset="-78"/>
                <a:cs typeface="Simplified Arabic" pitchFamily="18" charset="-78"/>
              </a:rPr>
              <a:t>Standard Operation Procedures, SOP’s</a:t>
            </a:r>
            <a:r>
              <a:rPr lang="ar-KW" b="1" dirty="0" smtClean="0">
                <a:latin typeface="Simplified Arabic" pitchFamily="18" charset="-78"/>
                <a:cs typeface="Simplified Arabic" pitchFamily="18" charset="-78"/>
              </a:rPr>
              <a:t> لكل العمليات</a:t>
            </a:r>
            <a:endParaRPr lang="en-US" b="1" dirty="0">
              <a:latin typeface="Simplified Arabic" pitchFamily="18" charset="-78"/>
              <a:cs typeface="Simplified Arabic" pitchFamily="18" charset="-78"/>
            </a:endParaRPr>
          </a:p>
          <a:p>
            <a:pPr algn="just" rtl="1">
              <a:lnSpc>
                <a:spcPct val="150000"/>
              </a:lnSpc>
              <a:spcBef>
                <a:spcPts val="600"/>
              </a:spcBef>
            </a:pPr>
            <a:r>
              <a:rPr lang="ar-KW" b="1" dirty="0" smtClean="0">
                <a:latin typeface="Simplified Arabic" pitchFamily="18" charset="-78"/>
                <a:cs typeface="Simplified Arabic" pitchFamily="18" charset="-78"/>
              </a:rPr>
              <a:t>ب</a:t>
            </a:r>
            <a:r>
              <a:rPr lang="ar-KW" b="1" dirty="0">
                <a:latin typeface="Simplified Arabic" pitchFamily="18" charset="-78"/>
                <a:cs typeface="Simplified Arabic" pitchFamily="18" charset="-78"/>
              </a:rPr>
              <a:t>) </a:t>
            </a:r>
            <a:r>
              <a:rPr lang="ar-KW" b="1" dirty="0" smtClean="0">
                <a:latin typeface="Simplified Arabic" pitchFamily="18" charset="-78"/>
                <a:cs typeface="Simplified Arabic" pitchFamily="18" charset="-78"/>
              </a:rPr>
              <a:t>قوائم بالمنتجات المخزنة لعدة اشهر سابقة لإعطاء مؤشر عن المواد التي استخدمت في الإنتاج</a:t>
            </a:r>
          </a:p>
          <a:p>
            <a:pPr algn="just" rtl="1">
              <a:lnSpc>
                <a:spcPct val="150000"/>
              </a:lnSpc>
              <a:spcBef>
                <a:spcPts val="600"/>
              </a:spcBef>
            </a:pPr>
            <a:r>
              <a:rPr lang="ar-KW" b="1" dirty="0" smtClean="0">
                <a:latin typeface="Simplified Arabic" pitchFamily="18" charset="-78"/>
                <a:cs typeface="Simplified Arabic" pitchFamily="18" charset="-78"/>
              </a:rPr>
              <a:t>ج</a:t>
            </a:r>
            <a:r>
              <a:rPr lang="ar-KW" b="1" dirty="0">
                <a:latin typeface="Simplified Arabic" pitchFamily="18" charset="-78"/>
                <a:cs typeface="Simplified Arabic" pitchFamily="18" charset="-78"/>
              </a:rPr>
              <a:t>) </a:t>
            </a:r>
            <a:r>
              <a:rPr lang="ar-KW" b="1" dirty="0" smtClean="0">
                <a:latin typeface="Simplified Arabic" pitchFamily="18" charset="-78"/>
                <a:cs typeface="Simplified Arabic" pitchFamily="18" charset="-78"/>
              </a:rPr>
              <a:t>قوائم بالموردين المعتمدين وللتأكد من أن المواد الأولية حلال وذات جودة</a:t>
            </a:r>
          </a:p>
          <a:p>
            <a:pPr algn="just" rtl="1">
              <a:lnSpc>
                <a:spcPct val="150000"/>
              </a:lnSpc>
              <a:spcBef>
                <a:spcPts val="600"/>
              </a:spcBef>
            </a:pPr>
            <a:r>
              <a:rPr lang="ar-KW" b="1" dirty="0" smtClean="0">
                <a:latin typeface="Simplified Arabic" pitchFamily="18" charset="-78"/>
                <a:cs typeface="Simplified Arabic" pitchFamily="18" charset="-78"/>
              </a:rPr>
              <a:t>د</a:t>
            </a:r>
            <a:r>
              <a:rPr lang="ar-KW" b="1" dirty="0">
                <a:latin typeface="Simplified Arabic" pitchFamily="18" charset="-78"/>
                <a:cs typeface="Simplified Arabic" pitchFamily="18" charset="-78"/>
              </a:rPr>
              <a:t>) </a:t>
            </a:r>
            <a:r>
              <a:rPr lang="ar-KW" b="1" dirty="0" smtClean="0">
                <a:latin typeface="Simplified Arabic" pitchFamily="18" charset="-78"/>
                <a:cs typeface="Simplified Arabic" pitchFamily="18" charset="-78"/>
              </a:rPr>
              <a:t>فواتير الشراء والاتفاقيات للتأكد من أن الموردين معتمدين</a:t>
            </a:r>
          </a:p>
          <a:p>
            <a:pPr algn="just" rtl="1">
              <a:lnSpc>
                <a:spcPct val="150000"/>
              </a:lnSpc>
              <a:spcBef>
                <a:spcPts val="600"/>
              </a:spcBef>
            </a:pPr>
            <a:r>
              <a:rPr lang="ar-KW" b="1" dirty="0" smtClean="0">
                <a:latin typeface="Simplified Arabic" pitchFamily="18" charset="-78"/>
                <a:cs typeface="Simplified Arabic" pitchFamily="18" charset="-78"/>
              </a:rPr>
              <a:t>ه</a:t>
            </a:r>
            <a:r>
              <a:rPr lang="ar-KW" b="1" dirty="0">
                <a:latin typeface="Simplified Arabic" pitchFamily="18" charset="-78"/>
                <a:cs typeface="Simplified Arabic" pitchFamily="18" charset="-78"/>
              </a:rPr>
              <a:t>) تتبع </a:t>
            </a:r>
            <a:r>
              <a:rPr lang="ar-KW" b="1" dirty="0" smtClean="0">
                <a:latin typeface="Simplified Arabic" pitchFamily="18" charset="-78"/>
                <a:cs typeface="Simplified Arabic" pitchFamily="18" charset="-78"/>
              </a:rPr>
              <a:t>جميع عمليات تصنيع المنتجات </a:t>
            </a:r>
            <a:r>
              <a:rPr lang="ar-KW" b="1" dirty="0">
                <a:latin typeface="Simplified Arabic" pitchFamily="18" charset="-78"/>
                <a:cs typeface="Simplified Arabic" pitchFamily="18" charset="-78"/>
              </a:rPr>
              <a:t>الحلال </a:t>
            </a:r>
            <a:r>
              <a:rPr lang="ar-KW" b="1" dirty="0" smtClean="0">
                <a:latin typeface="Simplified Arabic" pitchFamily="18" charset="-78"/>
                <a:cs typeface="Simplified Arabic" pitchFamily="18" charset="-78"/>
              </a:rPr>
              <a:t>وعمليات التنظيف والشهادات الملازمة لها </a:t>
            </a:r>
          </a:p>
          <a:p>
            <a:pPr algn="just" rtl="1">
              <a:lnSpc>
                <a:spcPct val="150000"/>
              </a:lnSpc>
              <a:spcBef>
                <a:spcPts val="600"/>
              </a:spcBef>
            </a:pPr>
            <a:r>
              <a:rPr lang="ar-KW" b="1" dirty="0" smtClean="0">
                <a:latin typeface="Simplified Arabic" pitchFamily="18" charset="-78"/>
                <a:cs typeface="Simplified Arabic" pitchFamily="18" charset="-78"/>
              </a:rPr>
              <a:t>و</a:t>
            </a:r>
            <a:r>
              <a:rPr lang="ar-KW" b="1" dirty="0">
                <a:latin typeface="Simplified Arabic" pitchFamily="18" charset="-78"/>
                <a:cs typeface="Simplified Arabic" pitchFamily="18" charset="-78"/>
              </a:rPr>
              <a:t>) التفتيش </a:t>
            </a:r>
            <a:r>
              <a:rPr lang="ar-KW" b="1" dirty="0" smtClean="0">
                <a:latin typeface="Simplified Arabic" pitchFamily="18" charset="-78"/>
                <a:cs typeface="Simplified Arabic" pitchFamily="18" charset="-78"/>
              </a:rPr>
              <a:t>على الوصفات </a:t>
            </a:r>
            <a:r>
              <a:rPr lang="ar-KW" b="1" dirty="0">
                <a:latin typeface="Simplified Arabic" pitchFamily="18" charset="-78"/>
                <a:cs typeface="Simplified Arabic" pitchFamily="18" charset="-78"/>
              </a:rPr>
              <a:t>والتغيرات في </a:t>
            </a:r>
            <a:r>
              <a:rPr lang="ar-KW" b="1" dirty="0" smtClean="0">
                <a:latin typeface="Simplified Arabic" pitchFamily="18" charset="-78"/>
                <a:cs typeface="Simplified Arabic" pitchFamily="18" charset="-78"/>
              </a:rPr>
              <a:t>الوصفات مدعوم بتواريخ أي تغيير تم للوصفة مع المكونات</a:t>
            </a:r>
          </a:p>
          <a:p>
            <a:pPr algn="just" rtl="1">
              <a:lnSpc>
                <a:spcPct val="150000"/>
              </a:lnSpc>
              <a:spcBef>
                <a:spcPts val="600"/>
              </a:spcBef>
            </a:pPr>
            <a:r>
              <a:rPr lang="ar-KW" b="1" dirty="0" smtClean="0">
                <a:latin typeface="Simplified Arabic" pitchFamily="18" charset="-78"/>
                <a:cs typeface="Simplified Arabic" pitchFamily="18" charset="-78"/>
              </a:rPr>
              <a:t>ز</a:t>
            </a:r>
            <a:r>
              <a:rPr lang="ar-KW" b="1" dirty="0">
                <a:latin typeface="Simplified Arabic" pitchFamily="18" charset="-78"/>
                <a:cs typeface="Simplified Arabic" pitchFamily="18" charset="-78"/>
              </a:rPr>
              <a:t>) التحقق </a:t>
            </a:r>
            <a:r>
              <a:rPr lang="ar-KW" b="1" dirty="0" smtClean="0">
                <a:latin typeface="Simplified Arabic" pitchFamily="18" charset="-78"/>
                <a:cs typeface="Simplified Arabic" pitchFamily="18" charset="-78"/>
              </a:rPr>
              <a:t>من طرق تطوير المنتج مدعوم بتواريخ عمليات التطوير خاصة عند استعمال مكونات غير حلال</a:t>
            </a:r>
          </a:p>
          <a:p>
            <a:pPr algn="just" rtl="1">
              <a:lnSpc>
                <a:spcPct val="150000"/>
              </a:lnSpc>
              <a:spcBef>
                <a:spcPts val="600"/>
              </a:spcBef>
            </a:pPr>
            <a:r>
              <a:rPr lang="ar-KW" b="1" dirty="0" smtClean="0">
                <a:latin typeface="Simplified Arabic" pitchFamily="18" charset="-78"/>
                <a:cs typeface="Simplified Arabic" pitchFamily="18" charset="-78"/>
              </a:rPr>
              <a:t>ح</a:t>
            </a:r>
            <a:r>
              <a:rPr lang="ar-KW" b="1" dirty="0">
                <a:latin typeface="Simplified Arabic" pitchFamily="18" charset="-78"/>
                <a:cs typeface="Simplified Arabic" pitchFamily="18" charset="-78"/>
              </a:rPr>
              <a:t>) إجراء مقابلات مع </a:t>
            </a:r>
            <a:r>
              <a:rPr lang="ar-KW" b="1" dirty="0" smtClean="0">
                <a:latin typeface="Simplified Arabic" pitchFamily="18" charset="-78"/>
                <a:cs typeface="Simplified Arabic" pitchFamily="18" charset="-78"/>
              </a:rPr>
              <a:t>الموظفين للتعرف على الممارسات التي يقوم بها جميع أقسام المنشأة </a:t>
            </a:r>
            <a:endParaRPr lang="en-US" b="1" dirty="0">
              <a:latin typeface="Simplified Arabic" pitchFamily="18" charset="-78"/>
              <a:cs typeface="Simplified Arabic" pitchFamily="18" charset="-7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92703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52400" y="1295400"/>
            <a:ext cx="8763000" cy="3046413"/>
          </a:xfrm>
          <a:prstGeom prst="rect">
            <a:avLst/>
          </a:prstGeom>
          <a:solidFill>
            <a:srgbClr val="92D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ts val="600"/>
              </a:spcBef>
              <a:defRPr/>
            </a:pPr>
            <a:r>
              <a:rPr lang="ar-KW" sz="3200" b="1" dirty="0">
                <a:latin typeface="Simplified Arabic" pitchFamily="18" charset="-78"/>
                <a:cs typeface="Simplified Arabic" pitchFamily="18" charset="-78"/>
              </a:rPr>
              <a:t>قسم ضمان </a:t>
            </a:r>
            <a:r>
              <a:rPr lang="ar-KW" sz="3200" b="1" dirty="0" smtClean="0">
                <a:latin typeface="Simplified Arabic" pitchFamily="18" charset="-78"/>
                <a:cs typeface="Simplified Arabic" pitchFamily="18" charset="-78"/>
              </a:rPr>
              <a:t>جودة الحلال </a:t>
            </a:r>
            <a:r>
              <a:rPr lang="en-US" sz="2000" dirty="0" smtClean="0">
                <a:latin typeface="Simplified Arabic" pitchFamily="18" charset="-78"/>
                <a:cs typeface="Simplified Arabic" pitchFamily="18" charset="-78"/>
              </a:rPr>
              <a:t>Halal Quality </a:t>
            </a:r>
            <a:r>
              <a:rPr lang="en-US" sz="2000" dirty="0">
                <a:latin typeface="Simplified Arabic" pitchFamily="18" charset="-78"/>
                <a:cs typeface="Simplified Arabic" pitchFamily="18" charset="-78"/>
              </a:rPr>
              <a:t>Assurance</a:t>
            </a:r>
            <a:r>
              <a:rPr lang="en-US" sz="2400" b="1" dirty="0">
                <a:latin typeface="Simplified Arabic" pitchFamily="18" charset="-78"/>
                <a:cs typeface="Simplified Arabic" pitchFamily="18" charset="-78"/>
              </a:rPr>
              <a:t>, </a:t>
            </a:r>
            <a:r>
              <a:rPr lang="en-US" sz="2400" dirty="0" smtClean="0">
                <a:latin typeface="Simplified Arabic" pitchFamily="18" charset="-78"/>
                <a:cs typeface="Simplified Arabic" pitchFamily="18" charset="-78"/>
              </a:rPr>
              <a:t>HQA</a:t>
            </a:r>
            <a:r>
              <a:rPr lang="ar-KW" sz="3200" b="1" dirty="0" smtClean="0">
                <a:latin typeface="Simplified Arabic" pitchFamily="18" charset="-78"/>
                <a:cs typeface="Simplified Arabic" pitchFamily="18" charset="-78"/>
              </a:rPr>
              <a:t> </a:t>
            </a:r>
            <a:r>
              <a:rPr lang="ar-KW" sz="3200" b="1" dirty="0">
                <a:latin typeface="Simplified Arabic" pitchFamily="18" charset="-78"/>
                <a:cs typeface="Simplified Arabic" pitchFamily="18" charset="-78"/>
              </a:rPr>
              <a:t>لمحل من محلات التجزئة يريد التأكد من أن السجق الذي يباع في محله على طول سلسلة تصنيعه هو فعلاً حلال. وقد قام هذا المحل بإجراء بعض المراجعات على السجق قبل عرضه للبيع</a:t>
            </a:r>
          </a:p>
        </p:txBody>
      </p:sp>
      <p:pic>
        <p:nvPicPr>
          <p:cNvPr id="3" name="Picture 9"/>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4495800"/>
            <a:ext cx="214312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19802350">
            <a:off x="1066800" y="4421188"/>
            <a:ext cx="1614488" cy="228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1"/>
          <p:cNvSpPr>
            <a:spLocks noChangeArrowheads="1"/>
          </p:cNvSpPr>
          <p:nvPr/>
        </p:nvSpPr>
        <p:spPr bwMode="auto">
          <a:xfrm>
            <a:off x="6359525" y="173038"/>
            <a:ext cx="2590800" cy="846137"/>
          </a:xfrm>
          <a:prstGeom prst="rect">
            <a:avLst/>
          </a:prstGeom>
          <a:solidFill>
            <a:srgbClr val="92D050"/>
          </a:solidFill>
          <a:ln w="9525">
            <a:noFill/>
            <a:miter lim="800000"/>
            <a:headEnd/>
            <a:tailEnd/>
          </a:ln>
          <a:effectLst>
            <a:outerShdw dist="27944" dir="5400000" algn="tl" rotWithShape="0">
              <a:srgbClr val="000000">
                <a:alpha val="31999"/>
              </a:srgbClr>
            </a:outerShdw>
          </a:effectLst>
        </p:spPr>
        <p:txBody>
          <a:bodyPr>
            <a:spAutoFit/>
          </a:bodyPr>
          <a:lstStyle/>
          <a:p>
            <a:pPr algn="ctr">
              <a:lnSpc>
                <a:spcPct val="200000"/>
              </a:lnSpc>
              <a:defRPr/>
            </a:pPr>
            <a:r>
              <a:rPr lang="ar-KW" sz="2800" b="1">
                <a:solidFill>
                  <a:srgbClr val="000000"/>
                </a:solidFill>
                <a:latin typeface="Simplified Arabic" pitchFamily="18" charset="-78"/>
                <a:cs typeface="Simplified Arabic" pitchFamily="18" charset="-78"/>
              </a:rPr>
              <a:t>السيناريو الثاني</a:t>
            </a:r>
            <a:endParaRPr lang="en-US" sz="2800" b="1">
              <a:solidFill>
                <a:srgbClr val="000000"/>
              </a:solidFill>
              <a:latin typeface="Simplified Arabic" pitchFamily="18" charset="-78"/>
              <a:cs typeface="Simplified Arabic" pitchFamily="18" charset="-78"/>
            </a:endParaRPr>
          </a:p>
        </p:txBody>
      </p:sp>
      <p:sp>
        <p:nvSpPr>
          <p:cNvPr id="6" name="Rectangle 11"/>
          <p:cNvSpPr>
            <a:spLocks noChangeArrowheads="1"/>
          </p:cNvSpPr>
          <p:nvPr/>
        </p:nvSpPr>
        <p:spPr bwMode="auto">
          <a:xfrm>
            <a:off x="228600" y="152400"/>
            <a:ext cx="5943600" cy="846138"/>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marL="514350" indent="-514350" algn="just" rtl="1">
              <a:lnSpc>
                <a:spcPct val="200000"/>
              </a:lnSpc>
              <a:defRPr/>
            </a:pPr>
            <a:r>
              <a:rPr lang="ar-KW" sz="2800" b="1">
                <a:solidFill>
                  <a:srgbClr val="000000"/>
                </a:solidFill>
                <a:latin typeface="Simplified Arabic" pitchFamily="18" charset="-78"/>
                <a:cs typeface="Simplified Arabic" pitchFamily="18" charset="-78"/>
              </a:rPr>
              <a:t>مصادقة الشهادة</a:t>
            </a:r>
            <a:endParaRPr lang="en-US" sz="2800" b="1">
              <a:solidFill>
                <a:srgbClr val="00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006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p:nvPr/>
        </p:nvSpPr>
        <p:spPr>
          <a:xfrm>
            <a:off x="152400" y="1752600"/>
            <a:ext cx="8763000" cy="1962076"/>
          </a:xfrm>
          <a:prstGeom prst="rect">
            <a:avLst/>
          </a:prstGeom>
          <a:solidFill>
            <a:srgbClr val="FFFF00"/>
          </a:solidFill>
          <a:ln>
            <a:noFill/>
            <a:prstDash val="solid"/>
          </a:ln>
          <a:effectLst>
            <a:outerShdw dist="27944" dir="5400000" algn="tl">
              <a:srgbClr val="000000">
                <a:alpha val="32000"/>
              </a:srgbClr>
            </a:outerShdw>
          </a:effectLst>
        </p:spPr>
        <p:txBody>
          <a:bodyPr>
            <a:spAutoFit/>
          </a:bodyPr>
          <a:lstStyle/>
          <a:p>
            <a:pPr algn="just" rtl="1">
              <a:lnSpc>
                <a:spcPct val="150000"/>
              </a:lnSpc>
              <a:spcBef>
                <a:spcPts val="600"/>
              </a:spcBef>
              <a:defRPr/>
            </a:pPr>
            <a:r>
              <a:rPr lang="ar-KW" sz="2700" b="1" dirty="0">
                <a:latin typeface="Simplified Arabic" pitchFamily="18" charset="-78"/>
                <a:cs typeface="Simplified Arabic" pitchFamily="18" charset="-78"/>
              </a:rPr>
              <a:t>يقوم قسم ضمان </a:t>
            </a:r>
            <a:r>
              <a:rPr lang="ar-KW" sz="2700" b="1" dirty="0" smtClean="0">
                <a:latin typeface="Simplified Arabic" pitchFamily="18" charset="-78"/>
                <a:cs typeface="Simplified Arabic" pitchFamily="18" charset="-78"/>
              </a:rPr>
              <a:t>جودة</a:t>
            </a:r>
            <a:r>
              <a:rPr lang="en-US" sz="2700" b="1" dirty="0" smtClean="0">
                <a:latin typeface="Simplified Arabic" pitchFamily="18" charset="-78"/>
                <a:cs typeface="Simplified Arabic" pitchFamily="18" charset="-78"/>
              </a:rPr>
              <a:t> </a:t>
            </a:r>
            <a:r>
              <a:rPr lang="ar-KW" sz="2700" b="1" dirty="0" smtClean="0">
                <a:latin typeface="Simplified Arabic" pitchFamily="18" charset="-78"/>
                <a:cs typeface="Simplified Arabic" pitchFamily="18" charset="-78"/>
              </a:rPr>
              <a:t>الحلال </a:t>
            </a:r>
            <a:r>
              <a:rPr lang="en-US" sz="2700" dirty="0" smtClean="0">
                <a:latin typeface="Simplified Arabic" pitchFamily="18" charset="-78"/>
                <a:cs typeface="Simplified Arabic" pitchFamily="18" charset="-78"/>
              </a:rPr>
              <a:t>HQA</a:t>
            </a:r>
            <a:r>
              <a:rPr lang="ar-KW" sz="2700" b="1" dirty="0" smtClean="0">
                <a:latin typeface="Simplified Arabic" pitchFamily="18" charset="-78"/>
                <a:cs typeface="Simplified Arabic" pitchFamily="18" charset="-78"/>
              </a:rPr>
              <a:t> التابع للمحل </a:t>
            </a:r>
            <a:r>
              <a:rPr lang="ar-KW" sz="2700" b="1" dirty="0">
                <a:latin typeface="Simplified Arabic" pitchFamily="18" charset="-78"/>
                <a:cs typeface="Simplified Arabic" pitchFamily="18" charset="-78"/>
              </a:rPr>
              <a:t>بأخذ عينة من السجق تحمل رقم هوية </a:t>
            </a:r>
            <a:r>
              <a:rPr lang="en-US" sz="2700" dirty="0">
                <a:latin typeface="Simplified Arabic" pitchFamily="18" charset="-78"/>
                <a:cs typeface="Simplified Arabic" pitchFamily="18" charset="-78"/>
              </a:rPr>
              <a:t>ID</a:t>
            </a:r>
            <a:r>
              <a:rPr lang="ar-KW" sz="2700" b="1" dirty="0">
                <a:latin typeface="Simplified Arabic" pitchFamily="18" charset="-78"/>
                <a:cs typeface="Simplified Arabic" pitchFamily="18" charset="-78"/>
              </a:rPr>
              <a:t> ثم يجري بحث ضمن نظام التتبع في الحلال في شبكة الكمبيوتر</a:t>
            </a:r>
          </a:p>
        </p:txBody>
      </p:sp>
      <p:sp>
        <p:nvSpPr>
          <p:cNvPr id="3" name="Rectangle 10"/>
          <p:cNvSpPr>
            <a:spLocks noChangeArrowheads="1"/>
          </p:cNvSpPr>
          <p:nvPr/>
        </p:nvSpPr>
        <p:spPr bwMode="auto">
          <a:xfrm>
            <a:off x="152400" y="152400"/>
            <a:ext cx="8763000" cy="1508105"/>
          </a:xfrm>
          <a:prstGeom prst="rect">
            <a:avLst/>
          </a:prstGeom>
          <a:solidFill>
            <a:srgbClr val="002060"/>
          </a:solidFill>
          <a:ln w="9528">
            <a:solidFill>
              <a:srgbClr val="FFFFFF"/>
            </a:solidFill>
            <a:miter lim="800000"/>
            <a:headEnd/>
            <a:tailEnd/>
          </a:ln>
        </p:spPr>
        <p:txBody>
          <a:bodyPr>
            <a:spAutoFit/>
          </a:bodyPr>
          <a:lstStyle/>
          <a:p>
            <a:pPr algn="just" rtl="1">
              <a:lnSpc>
                <a:spcPct val="150000"/>
              </a:lnSpc>
              <a:spcBef>
                <a:spcPts val="600"/>
              </a:spcBef>
            </a:pPr>
            <a:r>
              <a:rPr lang="ar-KW" sz="3200" b="1" dirty="0">
                <a:solidFill>
                  <a:schemeClr val="bg1"/>
                </a:solidFill>
                <a:latin typeface="Simplified Arabic" pitchFamily="18" charset="-78"/>
                <a:cs typeface="Simplified Arabic" pitchFamily="18" charset="-78"/>
              </a:rPr>
              <a:t>يقوم قسم ضمان </a:t>
            </a:r>
            <a:r>
              <a:rPr lang="ar-KW" sz="3200" b="1" dirty="0" smtClean="0">
                <a:solidFill>
                  <a:schemeClr val="bg1"/>
                </a:solidFill>
                <a:latin typeface="Simplified Arabic" pitchFamily="18" charset="-78"/>
                <a:cs typeface="Simplified Arabic" pitchFamily="18" charset="-78"/>
              </a:rPr>
              <a:t>جودة الحلال </a:t>
            </a:r>
            <a:r>
              <a:rPr lang="en-US" sz="3200" b="1" dirty="0" smtClean="0">
                <a:solidFill>
                  <a:schemeClr val="bg1"/>
                </a:solidFill>
                <a:latin typeface="Simplified Arabic" pitchFamily="18" charset="-78"/>
                <a:cs typeface="Simplified Arabic" pitchFamily="18" charset="-78"/>
              </a:rPr>
              <a:t>HQA</a:t>
            </a:r>
            <a:r>
              <a:rPr lang="ar-KW" sz="3200" b="1" dirty="0" smtClean="0">
                <a:solidFill>
                  <a:schemeClr val="bg1"/>
                </a:solidFill>
                <a:latin typeface="Simplified Arabic" pitchFamily="18" charset="-78"/>
                <a:cs typeface="Simplified Arabic" pitchFamily="18" charset="-78"/>
              </a:rPr>
              <a:t> </a:t>
            </a:r>
            <a:r>
              <a:rPr lang="ar-KW" sz="3200" b="1" dirty="0">
                <a:solidFill>
                  <a:schemeClr val="bg1"/>
                </a:solidFill>
                <a:latin typeface="Simplified Arabic" pitchFamily="18" charset="-78"/>
                <a:cs typeface="Simplified Arabic" pitchFamily="18" charset="-78"/>
              </a:rPr>
              <a:t>لمحل بيع السجق بالتحقق من سلامة تكامل سلسلة حلال منتج السجق</a:t>
            </a:r>
          </a:p>
        </p:txBody>
      </p:sp>
      <p:sp>
        <p:nvSpPr>
          <p:cNvPr id="4" name="Rectangle 11"/>
          <p:cNvSpPr>
            <a:spLocks noChangeArrowheads="1"/>
          </p:cNvSpPr>
          <p:nvPr/>
        </p:nvSpPr>
        <p:spPr bwMode="auto">
          <a:xfrm>
            <a:off x="152400" y="3810000"/>
            <a:ext cx="8763000" cy="1384995"/>
          </a:xfrm>
          <a:prstGeom prst="rect">
            <a:avLst/>
          </a:prstGeom>
          <a:solidFill>
            <a:srgbClr val="FFFF00"/>
          </a:solidFill>
          <a:ln w="9525">
            <a:noFill/>
            <a:miter lim="800000"/>
            <a:headEnd/>
            <a:tailEnd/>
          </a:ln>
          <a:effectLst>
            <a:outerShdw dist="27944" dir="5400000" algn="tl" rotWithShape="0">
              <a:srgbClr val="000000">
                <a:alpha val="31998"/>
              </a:srgbClr>
            </a:outerShdw>
          </a:effectLst>
        </p:spPr>
        <p:txBody>
          <a:bodyPr>
            <a:spAutoFit/>
          </a:bodyPr>
          <a:lstStyle/>
          <a:p>
            <a:pPr algn="r" rtl="1">
              <a:lnSpc>
                <a:spcPct val="150000"/>
              </a:lnSpc>
              <a:spcBef>
                <a:spcPts val="600"/>
              </a:spcBef>
              <a:defRPr/>
            </a:pPr>
            <a:r>
              <a:rPr lang="ar-KW" sz="2800" b="1" dirty="0">
                <a:latin typeface="Simplified Arabic" pitchFamily="18" charset="-78"/>
                <a:cs typeface="Simplified Arabic" pitchFamily="18" charset="-78"/>
              </a:rPr>
              <a:t>ثم ينظر إلى كامل سلسلة حلال ذلك السجق عن طريق النقر على الرسم البياني لوحدة التجارة العالمية </a:t>
            </a:r>
            <a:r>
              <a:rPr lang="ar-KW" sz="2000" b="1" dirty="0">
                <a:latin typeface="Simplified Arabic" pitchFamily="18" charset="-78"/>
                <a:cs typeface="Simplified Arabic" pitchFamily="18" charset="-78"/>
              </a:rPr>
              <a:t>(</a:t>
            </a:r>
            <a:r>
              <a:rPr lang="en-US" sz="2000" b="1" dirty="0">
                <a:solidFill>
                  <a:srgbClr val="000000"/>
                </a:solidFill>
                <a:latin typeface="Simplified Arabic" pitchFamily="18" charset="-78"/>
                <a:cs typeface="Simplified Arabic" pitchFamily="18" charset="-78"/>
              </a:rPr>
              <a:t>Global Trade Unit Graph</a:t>
            </a:r>
            <a:r>
              <a:rPr lang="ar-KW" sz="2000" b="1" dirty="0">
                <a:latin typeface="Simplified Arabic" pitchFamily="18" charset="-78"/>
                <a:cs typeface="Simplified Arabic" pitchFamily="18" charset="-78"/>
              </a:rPr>
              <a:t>)</a:t>
            </a:r>
          </a:p>
        </p:txBody>
      </p:sp>
      <p:sp>
        <p:nvSpPr>
          <p:cNvPr id="5" name="Rectangle 13"/>
          <p:cNvSpPr>
            <a:spLocks noChangeArrowheads="1"/>
          </p:cNvSpPr>
          <p:nvPr/>
        </p:nvSpPr>
        <p:spPr bwMode="auto">
          <a:xfrm>
            <a:off x="152400" y="5298266"/>
            <a:ext cx="8763000" cy="1331134"/>
          </a:xfrm>
          <a:prstGeom prst="rect">
            <a:avLst/>
          </a:prstGeom>
          <a:solidFill>
            <a:srgbClr val="FFFF0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ts val="600"/>
              </a:spcBef>
              <a:defRPr/>
            </a:pPr>
            <a:r>
              <a:rPr lang="ar-KW" sz="2800" b="1" dirty="0">
                <a:latin typeface="Simplified Arabic" pitchFamily="18" charset="-78"/>
                <a:cs typeface="Simplified Arabic" pitchFamily="18" charset="-78"/>
              </a:rPr>
              <a:t>الآن يريد أن يتحقق من شهادات حلال مصنع السجق وكذلك المسلخ الذي قام بتوفير اللحم الحلال لمصنع السجق</a:t>
            </a:r>
          </a:p>
        </p:txBody>
      </p:sp>
    </p:spTree>
    <p:extLst>
      <p:ext uri="{BB962C8B-B14F-4D97-AF65-F5344CB8AC3E}">
        <p14:creationId xmlns:p14="http://schemas.microsoft.com/office/powerpoint/2010/main" xmlns="" val="402995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152400" y="914400"/>
            <a:ext cx="8763000" cy="2623795"/>
          </a:xfrm>
          <a:prstGeom prst="rect">
            <a:avLst/>
          </a:prstGeom>
          <a:solidFill>
            <a:srgbClr val="FFFF00"/>
          </a:solidFill>
          <a:ln>
            <a:noFill/>
            <a:prstDash val="solid"/>
          </a:ln>
          <a:effectLst>
            <a:outerShdw dist="27944" dir="5400000" algn="tl">
              <a:srgbClr val="000000">
                <a:alpha val="32000"/>
              </a:srgbClr>
            </a:outerShdw>
          </a:effectLst>
        </p:spPr>
        <p:txBody>
          <a:bodyPr>
            <a:spAutoFit/>
          </a:bodyPr>
          <a:lstStyle/>
          <a:p>
            <a:pPr algn="just" rtl="1">
              <a:lnSpc>
                <a:spcPct val="150000"/>
              </a:lnSpc>
              <a:spcBef>
                <a:spcPts val="600"/>
              </a:spcBef>
              <a:defRPr/>
            </a:pPr>
            <a:r>
              <a:rPr lang="ar-KW" sz="2800" b="1" dirty="0">
                <a:latin typeface="Simplified Arabic" pitchFamily="18" charset="-78"/>
                <a:cs typeface="Simplified Arabic" pitchFamily="18" charset="-78"/>
              </a:rPr>
              <a:t>أولا يقوم قسم ضمان </a:t>
            </a:r>
            <a:r>
              <a:rPr lang="ar-KW" sz="2800" b="1" dirty="0" smtClean="0">
                <a:latin typeface="Simplified Arabic" pitchFamily="18" charset="-78"/>
                <a:cs typeface="Simplified Arabic" pitchFamily="18" charset="-78"/>
              </a:rPr>
              <a:t>جودة الحلال </a:t>
            </a:r>
            <a:r>
              <a:rPr lang="en-US" sz="2800" b="1" dirty="0" smtClean="0">
                <a:latin typeface="Simplified Arabic" pitchFamily="18" charset="-78"/>
                <a:cs typeface="Simplified Arabic" pitchFamily="18" charset="-78"/>
              </a:rPr>
              <a:t>HQA</a:t>
            </a:r>
            <a:r>
              <a:rPr lang="ar-KW" sz="2800" b="1" dirty="0" smtClean="0">
                <a:latin typeface="Simplified Arabic" pitchFamily="18" charset="-78"/>
                <a:cs typeface="Simplified Arabic" pitchFamily="18" charset="-78"/>
              </a:rPr>
              <a:t> التابع للمحل </a:t>
            </a:r>
            <a:r>
              <a:rPr lang="ar-KW" sz="2800" b="1" dirty="0">
                <a:latin typeface="Simplified Arabic" pitchFamily="18" charset="-78"/>
                <a:cs typeface="Simplified Arabic" pitchFamily="18" charset="-78"/>
              </a:rPr>
              <a:t>بالتحقق من المورد الذي يتعامل معه، باستخدام نظام شبكات التتبع في الحلال عن طريق النقر على الشحنة الخارجة من المورد عندها ستظهر المعلومات الخاصة بالمنتج تحت التحقق</a:t>
            </a:r>
          </a:p>
        </p:txBody>
      </p:sp>
      <p:sp>
        <p:nvSpPr>
          <p:cNvPr id="5" name="Rectangle 8"/>
          <p:cNvSpPr>
            <a:spLocks noChangeArrowheads="1"/>
          </p:cNvSpPr>
          <p:nvPr/>
        </p:nvSpPr>
        <p:spPr bwMode="auto">
          <a:xfrm>
            <a:off x="152400" y="4143375"/>
            <a:ext cx="8763000" cy="1419225"/>
          </a:xfrm>
          <a:prstGeom prst="rect">
            <a:avLst/>
          </a:prstGeom>
          <a:solidFill>
            <a:srgbClr val="FFFF0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ts val="600"/>
              </a:spcBef>
              <a:defRPr/>
            </a:pPr>
            <a:r>
              <a:rPr lang="ar-KW" sz="3000" b="1" dirty="0">
                <a:solidFill>
                  <a:srgbClr val="000000"/>
                </a:solidFill>
                <a:latin typeface="Simplified Arabic" pitchFamily="18" charset="-78"/>
                <a:cs typeface="Simplified Arabic" pitchFamily="18" charset="-78"/>
              </a:rPr>
              <a:t>بعد ذلك يقوم القسم بالنقر على الشهادات المصدقة والمرتبطة مع الشحنة الخارجة من المورد</a:t>
            </a:r>
            <a:endParaRPr lang="en-US" sz="3000" b="1" dirty="0">
              <a:solidFill>
                <a:srgbClr val="000000"/>
              </a:solidFill>
              <a:latin typeface="Simplified Arabic" pitchFamily="18" charset="-78"/>
              <a:cs typeface="Simplified Arabic" pitchFamily="18" charset="-78"/>
            </a:endParaRPr>
          </a:p>
        </p:txBody>
      </p:sp>
      <p:pic>
        <p:nvPicPr>
          <p:cNvPr id="6"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2400" y="5610225"/>
            <a:ext cx="1049338" cy="109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7"/>
          <p:cNvSpPr/>
          <p:nvPr/>
        </p:nvSpPr>
        <p:spPr>
          <a:xfrm>
            <a:off x="152400" y="152400"/>
            <a:ext cx="8763000" cy="584200"/>
          </a:xfrm>
          <a:prstGeom prst="rect">
            <a:avLst/>
          </a:prstGeom>
          <a:solidFill>
            <a:srgbClr val="7030A0"/>
          </a:solidFill>
          <a:ln w="9528">
            <a:solidFill>
              <a:srgbClr val="FFFFFF"/>
            </a:solidFill>
            <a:prstDash val="solid"/>
          </a:ln>
        </p:spPr>
        <p:txBody>
          <a:bodyPr>
            <a:spAutoFit/>
          </a:bodyPr>
          <a:lstStyle/>
          <a:p>
            <a:pPr algn="just" rtl="1" fontAlgn="auto">
              <a:spcBef>
                <a:spcPts val="0"/>
              </a:spcBef>
              <a:spcAft>
                <a:spcPts val="0"/>
              </a:spcAft>
              <a:defRPr sz="1800" b="0" i="0" u="none" strike="noStrike" kern="0" cap="none" spc="0" baseline="0">
                <a:solidFill>
                  <a:srgbClr val="000000"/>
                </a:solidFill>
                <a:uFillTx/>
              </a:defRPr>
            </a:pPr>
            <a:r>
              <a:rPr lang="ar-KW" sz="3200" b="1" kern="0" dirty="0">
                <a:solidFill>
                  <a:schemeClr val="bg1"/>
                </a:solidFill>
                <a:latin typeface="Simplified Arabic" pitchFamily="18" charset="-78"/>
                <a:cs typeface="Simplified Arabic" pitchFamily="18" charset="-78"/>
              </a:rPr>
              <a:t>التأكيد مع الموردين</a:t>
            </a:r>
            <a:endParaRPr lang="en-US" sz="3200" b="1" kern="0" dirty="0">
              <a:solidFill>
                <a:schemeClr val="bg1"/>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72355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52400" y="1905000"/>
            <a:ext cx="8763000" cy="4803775"/>
            <a:chOff x="152403" y="1905000"/>
            <a:chExt cx="8762996" cy="4804369"/>
          </a:xfrm>
        </p:grpSpPr>
        <p:pic>
          <p:nvPicPr>
            <p:cNvPr id="3"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8801" y="4343397"/>
              <a:ext cx="4648200" cy="2365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13"/>
            <p:cNvSpPr>
              <a:spLocks noChangeArrowheads="1"/>
            </p:cNvSpPr>
            <p:nvPr/>
          </p:nvSpPr>
          <p:spPr bwMode="auto">
            <a:xfrm>
              <a:off x="152403" y="1905000"/>
              <a:ext cx="8762996" cy="2031576"/>
            </a:xfrm>
            <a:prstGeom prst="rect">
              <a:avLst/>
            </a:prstGeom>
            <a:solidFill>
              <a:srgbClr val="FFFF0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ts val="600"/>
                </a:spcBef>
                <a:defRPr/>
              </a:pPr>
              <a:r>
                <a:rPr lang="ar-KW" sz="2800" b="1" dirty="0">
                  <a:latin typeface="Simplified Arabic" pitchFamily="18" charset="-78"/>
                  <a:cs typeface="Simplified Arabic" pitchFamily="18" charset="-78"/>
                </a:rPr>
                <a:t>يريد قسم ضمان </a:t>
              </a:r>
              <a:r>
                <a:rPr lang="ar-KW" sz="2800" b="1" dirty="0" smtClean="0">
                  <a:latin typeface="Simplified Arabic" pitchFamily="18" charset="-78"/>
                  <a:cs typeface="Simplified Arabic" pitchFamily="18" charset="-78"/>
                </a:rPr>
                <a:t>جودة الحلال </a:t>
              </a:r>
              <a:r>
                <a:rPr lang="en-US" sz="2800" b="1" dirty="0" smtClean="0">
                  <a:latin typeface="Simplified Arabic" pitchFamily="18" charset="-78"/>
                  <a:cs typeface="Simplified Arabic" pitchFamily="18" charset="-78"/>
                </a:rPr>
                <a:t>HQA</a:t>
              </a:r>
              <a:r>
                <a:rPr lang="ar-KW" sz="2800" b="1" dirty="0" smtClean="0">
                  <a:latin typeface="Simplified Arabic" pitchFamily="18" charset="-78"/>
                  <a:cs typeface="Simplified Arabic" pitchFamily="18" charset="-78"/>
                </a:rPr>
                <a:t> التابع للمحل </a:t>
              </a:r>
              <a:r>
                <a:rPr lang="ar-KW" sz="2800" b="1" dirty="0">
                  <a:latin typeface="Simplified Arabic" pitchFamily="18" charset="-78"/>
                  <a:cs typeface="Simplified Arabic" pitchFamily="18" charset="-78"/>
                </a:rPr>
                <a:t>أيضاً </a:t>
              </a:r>
              <a:r>
                <a:rPr lang="ar-KW" sz="2800" b="1" dirty="0" smtClean="0">
                  <a:latin typeface="Simplified Arabic" pitchFamily="18" charset="-78"/>
                  <a:cs typeface="Simplified Arabic" pitchFamily="18" charset="-78"/>
                </a:rPr>
                <a:t>في التحقق </a:t>
              </a:r>
              <a:r>
                <a:rPr lang="ar-KW" sz="2800" b="1" dirty="0">
                  <a:latin typeface="Simplified Arabic" pitchFamily="18" charset="-78"/>
                  <a:cs typeface="Simplified Arabic" pitchFamily="18" charset="-78"/>
                </a:rPr>
                <a:t>من حلية المكونات المستخدمة في صنع السجق. عندها يقوم باتباع بعض الإجراءات ضمن نظام التتبع في الحلال للتحقق من حلية المكونات</a:t>
              </a:r>
            </a:p>
          </p:txBody>
        </p:sp>
      </p:grpSp>
      <p:sp>
        <p:nvSpPr>
          <p:cNvPr id="5" name="Rectangle 11"/>
          <p:cNvSpPr>
            <a:spLocks noChangeArrowheads="1"/>
          </p:cNvSpPr>
          <p:nvPr/>
        </p:nvSpPr>
        <p:spPr bwMode="auto">
          <a:xfrm>
            <a:off x="6359525" y="76200"/>
            <a:ext cx="2590800" cy="846138"/>
          </a:xfrm>
          <a:prstGeom prst="rect">
            <a:avLst/>
          </a:prstGeom>
          <a:solidFill>
            <a:srgbClr val="92D050"/>
          </a:solidFill>
          <a:ln w="9525">
            <a:noFill/>
            <a:miter lim="800000"/>
            <a:headEnd/>
            <a:tailEnd/>
          </a:ln>
          <a:effectLst>
            <a:outerShdw dist="27944" dir="5400000" algn="tl" rotWithShape="0">
              <a:srgbClr val="000000">
                <a:alpha val="31999"/>
              </a:srgbClr>
            </a:outerShdw>
          </a:effectLst>
        </p:spPr>
        <p:txBody>
          <a:bodyPr>
            <a:spAutoFit/>
          </a:bodyPr>
          <a:lstStyle/>
          <a:p>
            <a:pPr algn="ctr">
              <a:lnSpc>
                <a:spcPct val="200000"/>
              </a:lnSpc>
              <a:defRPr/>
            </a:pPr>
            <a:r>
              <a:rPr lang="ar-KW" sz="2800" b="1">
                <a:solidFill>
                  <a:srgbClr val="000000"/>
                </a:solidFill>
                <a:latin typeface="Simplified Arabic" pitchFamily="18" charset="-78"/>
                <a:cs typeface="Simplified Arabic" pitchFamily="18" charset="-78"/>
              </a:rPr>
              <a:t>السيناريو الثالث</a:t>
            </a:r>
            <a:endParaRPr lang="en-US" sz="2800" b="1">
              <a:solidFill>
                <a:srgbClr val="000000"/>
              </a:solidFill>
              <a:latin typeface="Simplified Arabic" pitchFamily="18" charset="-78"/>
              <a:cs typeface="Simplified Arabic" pitchFamily="18" charset="-78"/>
            </a:endParaRPr>
          </a:p>
        </p:txBody>
      </p:sp>
      <p:sp>
        <p:nvSpPr>
          <p:cNvPr id="6" name="Rectangle 5"/>
          <p:cNvSpPr>
            <a:spLocks noChangeArrowheads="1"/>
          </p:cNvSpPr>
          <p:nvPr/>
        </p:nvSpPr>
        <p:spPr bwMode="auto">
          <a:xfrm>
            <a:off x="228600" y="92075"/>
            <a:ext cx="5943600" cy="846138"/>
          </a:xfrm>
          <a:prstGeom prst="rect">
            <a:avLst/>
          </a:prstGeom>
          <a:solidFill>
            <a:srgbClr val="FFC000"/>
          </a:solidFill>
          <a:ln w="9525">
            <a:noFill/>
            <a:miter lim="800000"/>
            <a:headEnd/>
            <a:tailEnd/>
          </a:ln>
          <a:effectLst>
            <a:outerShdw dist="27944" dir="5400000" algn="tl" rotWithShape="0">
              <a:srgbClr val="000000">
                <a:alpha val="31998"/>
              </a:srgbClr>
            </a:outerShdw>
          </a:effectLst>
        </p:spPr>
        <p:txBody>
          <a:bodyPr>
            <a:spAutoFit/>
          </a:bodyPr>
          <a:lstStyle/>
          <a:p>
            <a:pPr marL="514350" indent="-514350" algn="just" rtl="1">
              <a:lnSpc>
                <a:spcPct val="200000"/>
              </a:lnSpc>
              <a:defRPr/>
            </a:pPr>
            <a:r>
              <a:rPr lang="ar-KW" sz="2800" b="1">
                <a:solidFill>
                  <a:srgbClr val="000000"/>
                </a:solidFill>
                <a:latin typeface="Simplified Arabic" pitchFamily="18" charset="-78"/>
                <a:cs typeface="Simplified Arabic" pitchFamily="18" charset="-78"/>
              </a:rPr>
              <a:t>التحقق من المكونات</a:t>
            </a:r>
            <a:endParaRPr lang="en-US" sz="2800" b="1">
              <a:solidFill>
                <a:srgbClr val="000000"/>
              </a:solidFill>
              <a:latin typeface="Simplified Arabic" pitchFamily="18" charset="-78"/>
              <a:cs typeface="Simplified Arabic" pitchFamily="18" charset="-78"/>
            </a:endParaRPr>
          </a:p>
        </p:txBody>
      </p:sp>
      <p:sp>
        <p:nvSpPr>
          <p:cNvPr id="7" name="Rectangle 6"/>
          <p:cNvSpPr/>
          <p:nvPr/>
        </p:nvSpPr>
        <p:spPr>
          <a:xfrm>
            <a:off x="152400" y="1066800"/>
            <a:ext cx="8763000" cy="769938"/>
          </a:xfrm>
          <a:prstGeom prst="rect">
            <a:avLst/>
          </a:prstGeom>
          <a:solidFill>
            <a:srgbClr val="F79646"/>
          </a:solidFill>
          <a:ln w="9528">
            <a:solidFill>
              <a:srgbClr val="FFFFFF"/>
            </a:solidFill>
            <a:prstDash val="solid"/>
          </a:ln>
        </p:spPr>
        <p:txBody>
          <a:bodyPr>
            <a:spAutoFit/>
          </a:bodyPr>
          <a:lstStyle/>
          <a:p>
            <a:pPr algn="just" rtl="1" fontAlgn="auto">
              <a:lnSpc>
                <a:spcPct val="150000"/>
              </a:lnSpc>
              <a:spcBef>
                <a:spcPts val="0"/>
              </a:spcBef>
              <a:spcAft>
                <a:spcPts val="0"/>
              </a:spcAft>
              <a:defRPr sz="1800" b="0" i="0" u="none" strike="noStrike" kern="0" cap="none" spc="0" baseline="0">
                <a:solidFill>
                  <a:srgbClr val="000000"/>
                </a:solidFill>
                <a:uFillTx/>
              </a:defRPr>
            </a:pPr>
            <a:r>
              <a:rPr lang="ar-KW" sz="3200" b="1" kern="0" dirty="0">
                <a:solidFill>
                  <a:srgbClr val="000000"/>
                </a:solidFill>
                <a:latin typeface="Simplified Arabic" pitchFamily="18" charset="-78"/>
                <a:cs typeface="Simplified Arabic" pitchFamily="18" charset="-78"/>
              </a:rPr>
              <a:t>لضمان حلية المكونات</a:t>
            </a:r>
            <a:endParaRPr lang="en-US" sz="3200" b="1" kern="0" dirty="0">
              <a:solidFill>
                <a:srgbClr val="00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53240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a:off x="152400" y="228600"/>
            <a:ext cx="8763000" cy="769938"/>
          </a:xfrm>
          <a:prstGeom prst="rect">
            <a:avLst/>
          </a:prstGeom>
          <a:solidFill>
            <a:srgbClr val="002060"/>
          </a:solidFill>
          <a:ln w="9528">
            <a:solidFill>
              <a:srgbClr val="FFFFFF"/>
            </a:solidFill>
            <a:prstDash val="solid"/>
          </a:ln>
        </p:spPr>
        <p:txBody>
          <a:bodyPr>
            <a:spAutoFit/>
          </a:bodyPr>
          <a:lstStyle/>
          <a:p>
            <a:pPr algn="just" rtl="1" fontAlgn="auto">
              <a:lnSpc>
                <a:spcPct val="150000"/>
              </a:lnSpc>
              <a:spcBef>
                <a:spcPts val="600"/>
              </a:spcBef>
              <a:spcAft>
                <a:spcPts val="0"/>
              </a:spcAft>
              <a:defRPr sz="1800" b="0" i="0" u="none" strike="noStrike" kern="0" cap="none" spc="0" baseline="0">
                <a:solidFill>
                  <a:srgbClr val="000000"/>
                </a:solidFill>
                <a:uFillTx/>
              </a:defRPr>
            </a:pPr>
            <a:r>
              <a:rPr lang="ar-KW" sz="3200" b="1" kern="0" dirty="0">
                <a:solidFill>
                  <a:schemeClr val="bg1"/>
                </a:solidFill>
                <a:latin typeface="Simplified Arabic" pitchFamily="18" charset="-78"/>
                <a:cs typeface="Simplified Arabic" pitchFamily="18" charset="-78"/>
              </a:rPr>
              <a:t>يجب </a:t>
            </a:r>
            <a:r>
              <a:rPr lang="ar-KW" sz="3200" b="1" kern="0" dirty="0" smtClean="0">
                <a:solidFill>
                  <a:schemeClr val="bg1"/>
                </a:solidFill>
                <a:latin typeface="Simplified Arabic" pitchFamily="18" charset="-78"/>
                <a:cs typeface="Simplified Arabic" pitchFamily="18" charset="-78"/>
              </a:rPr>
              <a:t>التحقق </a:t>
            </a:r>
            <a:r>
              <a:rPr lang="ar-KW" sz="3200" b="1" kern="0" dirty="0">
                <a:solidFill>
                  <a:schemeClr val="bg1"/>
                </a:solidFill>
                <a:latin typeface="Simplified Arabic" pitchFamily="18" charset="-78"/>
                <a:cs typeface="Simplified Arabic" pitchFamily="18" charset="-78"/>
              </a:rPr>
              <a:t>بكل دقة في قائمة مكونات المورد</a:t>
            </a:r>
            <a:endParaRPr lang="en-US" sz="3200" b="1" kern="0" dirty="0">
              <a:solidFill>
                <a:schemeClr val="bg1"/>
              </a:solidFill>
              <a:latin typeface="Simplified Arabic" pitchFamily="18" charset="-78"/>
              <a:cs typeface="Simplified Arabic" pitchFamily="18" charset="-78"/>
            </a:endParaRPr>
          </a:p>
        </p:txBody>
      </p:sp>
      <p:grpSp>
        <p:nvGrpSpPr>
          <p:cNvPr id="3" name="Group 10"/>
          <p:cNvGrpSpPr>
            <a:grpSpLocks/>
          </p:cNvGrpSpPr>
          <p:nvPr/>
        </p:nvGrpSpPr>
        <p:grpSpPr bwMode="auto">
          <a:xfrm>
            <a:off x="152400" y="1143000"/>
            <a:ext cx="8763000" cy="5219700"/>
            <a:chOff x="152403" y="1143000"/>
            <a:chExt cx="8762996" cy="5219696"/>
          </a:xfrm>
        </p:grpSpPr>
        <p:sp>
          <p:nvSpPr>
            <p:cNvPr id="4" name="Rectangle 7"/>
            <p:cNvSpPr/>
            <p:nvPr/>
          </p:nvSpPr>
          <p:spPr>
            <a:xfrm>
              <a:off x="152403" y="1143000"/>
              <a:ext cx="8762996" cy="2112115"/>
            </a:xfrm>
            <a:prstGeom prst="rect">
              <a:avLst/>
            </a:prstGeom>
            <a:solidFill>
              <a:srgbClr val="FFFF00"/>
            </a:solidFill>
            <a:ln>
              <a:noFill/>
              <a:prstDash val="solid"/>
            </a:ln>
            <a:effectLst>
              <a:outerShdw dist="27944" dir="5400000" algn="tl">
                <a:srgbClr val="000000">
                  <a:alpha val="32000"/>
                </a:srgbClr>
              </a:outerShdw>
            </a:effectLst>
          </p:spPr>
          <p:txBody>
            <a:bodyPr>
              <a:spAutoFit/>
            </a:bodyPr>
            <a:lstStyle/>
            <a:p>
              <a:pPr algn="just" rtl="1" fontAlgn="auto">
                <a:lnSpc>
                  <a:spcPct val="150000"/>
                </a:lnSpc>
                <a:spcBef>
                  <a:spcPts val="600"/>
                </a:spcBef>
                <a:spcAft>
                  <a:spcPts val="0"/>
                </a:spcAft>
                <a:defRPr sz="1800" b="0" i="0" u="none" strike="noStrike" kern="0" cap="none" spc="0" baseline="0">
                  <a:solidFill>
                    <a:srgbClr val="000000"/>
                  </a:solidFill>
                  <a:uFillTx/>
                </a:defRPr>
              </a:pPr>
              <a:r>
                <a:rPr lang="ar-KW" sz="3000" b="1" kern="0" dirty="0">
                  <a:solidFill>
                    <a:srgbClr val="000000"/>
                  </a:solidFill>
                  <a:latin typeface="Simplified Arabic" pitchFamily="18" charset="-78"/>
                  <a:cs typeface="Simplified Arabic" pitchFamily="18" charset="-78"/>
                </a:rPr>
                <a:t>باستعمال نفس العينة مع نفس رقم الهوية لعينة السجق تحت التحقق يقوم قسم ضمان </a:t>
              </a:r>
              <a:r>
                <a:rPr lang="ar-KW" sz="3000" b="1" kern="0" dirty="0" smtClean="0">
                  <a:solidFill>
                    <a:srgbClr val="000000"/>
                  </a:solidFill>
                  <a:latin typeface="Simplified Arabic" pitchFamily="18" charset="-78"/>
                  <a:cs typeface="Simplified Arabic" pitchFamily="18" charset="-78"/>
                </a:rPr>
                <a:t>جودة الحلال </a:t>
              </a:r>
              <a:r>
                <a:rPr lang="en-US" sz="3000" b="1" kern="0" dirty="0" smtClean="0">
                  <a:solidFill>
                    <a:srgbClr val="000000"/>
                  </a:solidFill>
                  <a:latin typeface="Simplified Arabic" pitchFamily="18" charset="-78"/>
                  <a:cs typeface="Simplified Arabic" pitchFamily="18" charset="-78"/>
                </a:rPr>
                <a:t>HQA</a:t>
              </a:r>
              <a:r>
                <a:rPr lang="ar-KW" sz="3000" b="1" kern="0" dirty="0" smtClean="0">
                  <a:solidFill>
                    <a:srgbClr val="000000"/>
                  </a:solidFill>
                  <a:latin typeface="Simplified Arabic" pitchFamily="18" charset="-78"/>
                  <a:cs typeface="Simplified Arabic" pitchFamily="18" charset="-78"/>
                </a:rPr>
                <a:t> </a:t>
              </a:r>
              <a:r>
                <a:rPr lang="ar-KW" sz="3000" b="1" kern="0" dirty="0">
                  <a:solidFill>
                    <a:srgbClr val="000000"/>
                  </a:solidFill>
                  <a:latin typeface="Simplified Arabic" pitchFamily="18" charset="-78"/>
                  <a:cs typeface="Simplified Arabic" pitchFamily="18" charset="-78"/>
                </a:rPr>
                <a:t>بدراسة المكونات المستعملة في إنتاج السجق</a:t>
              </a:r>
              <a:endParaRPr lang="en-US" sz="3000" b="1" kern="0" dirty="0">
                <a:solidFill>
                  <a:srgbClr val="000000"/>
                </a:solidFill>
                <a:latin typeface="Simplified Arabic" pitchFamily="18" charset="-78"/>
                <a:cs typeface="Simplified Arabic" pitchFamily="18" charset="-78"/>
              </a:endParaRPr>
            </a:p>
          </p:txBody>
        </p:sp>
        <p:pic>
          <p:nvPicPr>
            <p:cNvPr id="5" name="Picture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3" y="3505196"/>
              <a:ext cx="4762496"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98202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p:nvPr/>
        </p:nvSpPr>
        <p:spPr>
          <a:xfrm>
            <a:off x="152400" y="228600"/>
            <a:ext cx="8763000" cy="769938"/>
          </a:xfrm>
          <a:prstGeom prst="rect">
            <a:avLst/>
          </a:prstGeom>
          <a:solidFill>
            <a:srgbClr val="002060"/>
          </a:solidFill>
          <a:ln w="9528">
            <a:solidFill>
              <a:srgbClr val="FFFFFF"/>
            </a:solidFill>
            <a:prstDash val="solid"/>
          </a:ln>
        </p:spPr>
        <p:txBody>
          <a:bodyPr>
            <a:spAutoFit/>
          </a:bodyPr>
          <a:lstStyle/>
          <a:p>
            <a:pPr algn="just" rtl="1" fontAlgn="auto">
              <a:lnSpc>
                <a:spcPct val="150000"/>
              </a:lnSpc>
              <a:spcBef>
                <a:spcPts val="600"/>
              </a:spcBef>
              <a:spcAft>
                <a:spcPts val="0"/>
              </a:spcAft>
              <a:defRPr sz="1800" b="0" i="0" u="none" strike="noStrike" kern="0" cap="none" spc="0" baseline="0">
                <a:solidFill>
                  <a:srgbClr val="000000"/>
                </a:solidFill>
                <a:uFillTx/>
              </a:defRPr>
            </a:pPr>
            <a:r>
              <a:rPr lang="ar-KW" sz="3200" b="1" kern="0" dirty="0">
                <a:solidFill>
                  <a:schemeClr val="bg1"/>
                </a:solidFill>
                <a:latin typeface="Simplified Arabic" pitchFamily="18" charset="-78"/>
                <a:cs typeface="Simplified Arabic" pitchFamily="18" charset="-78"/>
              </a:rPr>
              <a:t>التحقق من الخواص</a:t>
            </a:r>
            <a:endParaRPr lang="en-US" sz="3200" b="1" kern="0" dirty="0">
              <a:solidFill>
                <a:schemeClr val="bg1"/>
              </a:solidFill>
              <a:latin typeface="Simplified Arabic" pitchFamily="18" charset="-78"/>
              <a:cs typeface="Simplified Arabic" pitchFamily="18" charset="-78"/>
            </a:endParaRPr>
          </a:p>
        </p:txBody>
      </p:sp>
      <p:sp>
        <p:nvSpPr>
          <p:cNvPr id="5" name="Rectangle 8"/>
          <p:cNvSpPr>
            <a:spLocks noChangeArrowheads="1"/>
          </p:cNvSpPr>
          <p:nvPr/>
        </p:nvSpPr>
        <p:spPr bwMode="auto">
          <a:xfrm>
            <a:off x="152400" y="1254125"/>
            <a:ext cx="8763000" cy="727075"/>
          </a:xfrm>
          <a:prstGeom prst="rect">
            <a:avLst/>
          </a:prstGeom>
          <a:solidFill>
            <a:srgbClr val="FFFF0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ts val="600"/>
              </a:spcBef>
              <a:defRPr/>
            </a:pPr>
            <a:r>
              <a:rPr lang="ar-KW" sz="3000" b="1" dirty="0">
                <a:solidFill>
                  <a:srgbClr val="000000"/>
                </a:solidFill>
                <a:latin typeface="Simplified Arabic" pitchFamily="18" charset="-78"/>
                <a:cs typeface="Simplified Arabic" pitchFamily="18" charset="-78"/>
              </a:rPr>
              <a:t>خواص المكونات لرقم الهوية المنقورة تظهر</a:t>
            </a:r>
            <a:endParaRPr lang="en-US" sz="3000" b="1" dirty="0">
              <a:solidFill>
                <a:srgbClr val="000000"/>
              </a:solidFill>
              <a:latin typeface="Simplified Arabic" pitchFamily="18" charset="-78"/>
              <a:cs typeface="Simplified Arabic" pitchFamily="18" charset="-78"/>
            </a:endParaRPr>
          </a:p>
        </p:txBody>
      </p:sp>
      <p:grpSp>
        <p:nvGrpSpPr>
          <p:cNvPr id="2" name="Group 14"/>
          <p:cNvGrpSpPr>
            <a:grpSpLocks/>
          </p:cNvGrpSpPr>
          <p:nvPr/>
        </p:nvGrpSpPr>
        <p:grpSpPr bwMode="auto">
          <a:xfrm>
            <a:off x="152400" y="2438400"/>
            <a:ext cx="8763000" cy="3832225"/>
            <a:chOff x="152403" y="2644243"/>
            <a:chExt cx="8762996" cy="3832753"/>
          </a:xfrm>
        </p:grpSpPr>
        <p:sp>
          <p:nvSpPr>
            <p:cNvPr id="7" name="Rectangle 11"/>
            <p:cNvSpPr>
              <a:spLocks noChangeArrowheads="1"/>
            </p:cNvSpPr>
            <p:nvPr/>
          </p:nvSpPr>
          <p:spPr bwMode="auto">
            <a:xfrm>
              <a:off x="152403" y="2644243"/>
              <a:ext cx="8762996" cy="727175"/>
            </a:xfrm>
            <a:prstGeom prst="rect">
              <a:avLst/>
            </a:prstGeom>
            <a:solidFill>
              <a:srgbClr val="00B0F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ts val="600"/>
                </a:spcBef>
                <a:defRPr/>
              </a:pPr>
              <a:r>
                <a:rPr lang="ar-KW" sz="3000" b="1" dirty="0">
                  <a:solidFill>
                    <a:schemeClr val="bg1"/>
                  </a:solidFill>
                  <a:latin typeface="Simplified Arabic" pitchFamily="18" charset="-78"/>
                  <a:cs typeface="Simplified Arabic" pitchFamily="18" charset="-78"/>
                </a:rPr>
                <a:t>لنفترض: مونو صوديوم غلوتاميت </a:t>
              </a:r>
              <a:r>
                <a:rPr lang="en-US" sz="2400" b="1" dirty="0">
                  <a:solidFill>
                    <a:schemeClr val="bg1"/>
                  </a:solidFill>
                  <a:latin typeface="Simplified Arabic" pitchFamily="18" charset="-78"/>
                  <a:cs typeface="Simplified Arabic" pitchFamily="18" charset="-78"/>
                </a:rPr>
                <a:t>Monosodium Glutamate (MSG)</a:t>
              </a:r>
            </a:p>
          </p:txBody>
        </p:sp>
        <p:pic>
          <p:nvPicPr>
            <p:cNvPr id="8"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819396" y="3505196"/>
              <a:ext cx="29718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3210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81000" y="1066800"/>
            <a:ext cx="8305800" cy="2569934"/>
          </a:xfrm>
          <a:prstGeom prst="rect">
            <a:avLst/>
          </a:prstGeom>
          <a:noFill/>
          <a:ln w="9525">
            <a:noFill/>
            <a:miter lim="800000"/>
            <a:headEnd/>
            <a:tailEnd/>
          </a:ln>
        </p:spPr>
        <p:txBody>
          <a:bodyPr wrap="square">
            <a:spAutoFit/>
          </a:bodyPr>
          <a:lstStyle/>
          <a:p>
            <a:pPr algn="just" rtl="1">
              <a:lnSpc>
                <a:spcPct val="200000"/>
              </a:lnSpc>
              <a:spcBef>
                <a:spcPts val="600"/>
              </a:spcBef>
              <a:defRPr sz="1800" b="0" i="0" u="none" strike="noStrike" kern="0" cap="none" spc="0" baseline="0">
                <a:solidFill>
                  <a:srgbClr val="000000"/>
                </a:solidFill>
                <a:uFillTx/>
              </a:defRPr>
            </a:pPr>
            <a:r>
              <a:rPr lang="ar-KW" sz="2800" b="1" dirty="0" smtClean="0"/>
              <a:t>إن التأكد من مصداقية الحلال في المنتجات واجب ديني. وأن مجرد وجود شعار حلال لا يكفي لضمان حلية المنتجات، لذا، فإن إجراءات تتبع شهادات الحلال خاصة في المنتجات المصنعة لا بد منها. </a:t>
            </a:r>
            <a:endParaRPr lang="ar-KW" sz="2800" b="1" kern="0" dirty="0" smtClean="0">
              <a:solidFill>
                <a:srgbClr val="000000"/>
              </a:solidFill>
              <a:latin typeface="Simplified Arabic" pitchFamily="18" charset="-78"/>
              <a:cs typeface="Simplified Arabic" pitchFamily="18" charset="-78"/>
            </a:endParaRPr>
          </a:p>
        </p:txBody>
      </p:sp>
      <p:sp>
        <p:nvSpPr>
          <p:cNvPr id="8" name="Rectangle 7"/>
          <p:cNvSpPr>
            <a:spLocks noChangeArrowheads="1"/>
          </p:cNvSpPr>
          <p:nvPr/>
        </p:nvSpPr>
        <p:spPr bwMode="auto">
          <a:xfrm>
            <a:off x="685800" y="152400"/>
            <a:ext cx="8001000" cy="769441"/>
          </a:xfrm>
          <a:prstGeom prst="rect">
            <a:avLst/>
          </a:prstGeom>
          <a:solidFill>
            <a:srgbClr val="006600"/>
          </a:solidFill>
          <a:ln w="9525">
            <a:noFill/>
            <a:miter lim="800000"/>
            <a:headEnd/>
            <a:tailEnd/>
          </a:ln>
        </p:spPr>
        <p:txBody>
          <a:bodyPr>
            <a:spAutoFit/>
          </a:bodyPr>
          <a:lstStyle/>
          <a:p>
            <a:pPr algn="just" rtl="1" fontAlgn="auto">
              <a:lnSpc>
                <a:spcPct val="150000"/>
              </a:lnSpc>
              <a:spcBef>
                <a:spcPts val="600"/>
              </a:spcBef>
              <a:spcAft>
                <a:spcPts val="0"/>
              </a:spcAft>
              <a:defRPr sz="1800" b="0" i="0" u="none" strike="noStrike" kern="0" cap="none" spc="0" baseline="0">
                <a:solidFill>
                  <a:srgbClr val="000000"/>
                </a:solidFill>
                <a:uFillTx/>
              </a:defRPr>
            </a:pPr>
            <a:r>
              <a:rPr lang="ar-KW" sz="3200" b="1" kern="0" dirty="0" smtClean="0">
                <a:solidFill>
                  <a:schemeClr val="bg1"/>
                </a:solidFill>
                <a:latin typeface="Simplified Arabic" pitchFamily="18" charset="-78"/>
                <a:cs typeface="Simplified Arabic" pitchFamily="18" charset="-78"/>
              </a:rPr>
              <a:t>النطاق</a:t>
            </a:r>
            <a:endParaRPr lang="ar-KW" sz="3200" b="1" kern="0" dirty="0">
              <a:solidFill>
                <a:schemeClr val="bg1"/>
              </a:solidFill>
              <a:latin typeface="Simplified Arabic" pitchFamily="18" charset="-78"/>
              <a:cs typeface="Simplified Arabic" pitchFamily="18" charset="-78"/>
            </a:endParaRPr>
          </a:p>
        </p:txBody>
      </p:sp>
      <p:sp>
        <p:nvSpPr>
          <p:cNvPr id="11" name="Rectangle 10"/>
          <p:cNvSpPr>
            <a:spLocks noChangeArrowheads="1"/>
          </p:cNvSpPr>
          <p:nvPr/>
        </p:nvSpPr>
        <p:spPr bwMode="auto">
          <a:xfrm>
            <a:off x="381000" y="3886200"/>
            <a:ext cx="8305800" cy="2543966"/>
          </a:xfrm>
          <a:prstGeom prst="rect">
            <a:avLst/>
          </a:prstGeom>
          <a:solidFill>
            <a:schemeClr val="bg1">
              <a:lumMod val="95000"/>
            </a:schemeClr>
          </a:solidFill>
          <a:ln w="9525">
            <a:solidFill>
              <a:srgbClr val="FF0000"/>
            </a:solidFill>
            <a:miter lim="800000"/>
            <a:headEnd/>
            <a:tailEnd/>
          </a:ln>
        </p:spPr>
        <p:txBody>
          <a:bodyPr wrap="square">
            <a:spAutoFit/>
          </a:bodyPr>
          <a:lstStyle/>
          <a:p>
            <a:pPr algn="just" rtl="1">
              <a:lnSpc>
                <a:spcPct val="200000"/>
              </a:lnSpc>
              <a:spcBef>
                <a:spcPts val="600"/>
              </a:spcBef>
            </a:pPr>
            <a:r>
              <a:rPr lang="ar-KW" sz="2800" b="1" dirty="0" smtClean="0"/>
              <a:t>ويعتبر أمر غير مقبول أن يشار لأي منتج أنه حلال من غير جهة شرعية يرجع إليها مثل هيئة حلال موثقة ومعترف بها من قبل سلطة دينية. </a:t>
            </a:r>
            <a:endParaRPr lang="ar-KW"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152400" y="228600"/>
            <a:ext cx="8763000" cy="742950"/>
          </a:xfrm>
          <a:prstGeom prst="rect">
            <a:avLst/>
          </a:prstGeom>
          <a:solidFill>
            <a:srgbClr val="002060"/>
          </a:solidFill>
          <a:ln w="9528">
            <a:solidFill>
              <a:srgbClr val="FFFFFF"/>
            </a:solidFill>
            <a:prstDash val="solid"/>
          </a:ln>
        </p:spPr>
        <p:txBody>
          <a:bodyPr>
            <a:spAutoFit/>
          </a:bodyPr>
          <a:lstStyle/>
          <a:p>
            <a:pPr algn="just" rtl="1" fontAlgn="auto">
              <a:lnSpc>
                <a:spcPct val="150000"/>
              </a:lnSpc>
              <a:spcBef>
                <a:spcPts val="600"/>
              </a:spcBef>
              <a:spcAft>
                <a:spcPts val="0"/>
              </a:spcAft>
              <a:defRPr sz="1800" b="0" i="0" u="none" strike="noStrike" kern="0" cap="none" spc="0" baseline="0">
                <a:solidFill>
                  <a:srgbClr val="000000"/>
                </a:solidFill>
                <a:uFillTx/>
              </a:defRPr>
            </a:pPr>
            <a:r>
              <a:rPr lang="ar-KW" sz="3200" b="1" kern="0" dirty="0">
                <a:solidFill>
                  <a:schemeClr val="bg1"/>
                </a:solidFill>
                <a:latin typeface="Times New Roman" pitchFamily="18"/>
                <a:cs typeface="Times New Roman" pitchFamily="18"/>
              </a:rPr>
              <a:t>التحقق من المكونات</a:t>
            </a:r>
            <a:endParaRPr lang="en-US" sz="3200" b="1" kern="0" dirty="0">
              <a:solidFill>
                <a:schemeClr val="bg1"/>
              </a:solidFill>
              <a:latin typeface="Times New Roman" pitchFamily="18"/>
              <a:cs typeface="Times New Roman" pitchFamily="18"/>
            </a:endParaRPr>
          </a:p>
        </p:txBody>
      </p:sp>
      <p:sp>
        <p:nvSpPr>
          <p:cNvPr id="3" name="Rectangle 6"/>
          <p:cNvSpPr/>
          <p:nvPr/>
        </p:nvSpPr>
        <p:spPr>
          <a:xfrm>
            <a:off x="152400" y="1143000"/>
            <a:ext cx="8763000" cy="2086853"/>
          </a:xfrm>
          <a:prstGeom prst="rect">
            <a:avLst/>
          </a:prstGeom>
          <a:solidFill>
            <a:srgbClr val="FFFF00"/>
          </a:solidFill>
          <a:ln>
            <a:noFill/>
            <a:prstDash val="solid"/>
          </a:ln>
          <a:effectLst>
            <a:outerShdw dist="27944" dir="5400000" algn="tl">
              <a:srgbClr val="000000">
                <a:alpha val="32000"/>
              </a:srgbClr>
            </a:outerShdw>
          </a:effectLst>
        </p:spPr>
        <p:txBody>
          <a:bodyPr>
            <a:spAutoFit/>
          </a:bodyPr>
          <a:lstStyle/>
          <a:p>
            <a:pPr algn="just" rtl="1" fontAlgn="auto">
              <a:lnSpc>
                <a:spcPct val="150000"/>
              </a:lnSpc>
              <a:spcBef>
                <a:spcPts val="0"/>
              </a:spcBef>
              <a:spcAft>
                <a:spcPts val="0"/>
              </a:spcAft>
              <a:defRPr sz="1800" b="0" i="0" u="none" strike="noStrike" kern="0" cap="none" spc="0" baseline="0">
                <a:solidFill>
                  <a:srgbClr val="000000"/>
                </a:solidFill>
                <a:uFillTx/>
              </a:defRPr>
            </a:pPr>
            <a:r>
              <a:rPr lang="ar-KW" sz="3000" b="1" kern="0" dirty="0">
                <a:solidFill>
                  <a:srgbClr val="000000"/>
                </a:solidFill>
                <a:latin typeface="Times New Roman" pitchFamily="18"/>
                <a:cs typeface="Times New Roman" pitchFamily="18"/>
              </a:rPr>
              <a:t>تظهر صفحة عنكبوتية لطرف ثالث، وهي الصفحة العنكبوتية للسلطات الحكومية (الحلال)، للبحث في حلية المكون تحت التحقق وهو: المونو صوديوم غلوتاميت </a:t>
            </a:r>
            <a:r>
              <a:rPr lang="en-US" sz="2000" b="1" i="1" kern="0" dirty="0">
                <a:solidFill>
                  <a:srgbClr val="000000"/>
                </a:solidFill>
                <a:latin typeface="Times New Roman" pitchFamily="18"/>
                <a:cs typeface="Times New Roman" pitchFamily="18"/>
              </a:rPr>
              <a:t>Monosodium Glutamate (MSG)</a:t>
            </a:r>
            <a:endParaRPr lang="en-US" sz="2000" b="1" kern="0" dirty="0">
              <a:solidFill>
                <a:srgbClr val="000000"/>
              </a:solidFill>
              <a:latin typeface="Times New Roman" pitchFamily="18"/>
              <a:cs typeface="Times New Roman" pitchFamily="18"/>
            </a:endParaRPr>
          </a:p>
        </p:txBody>
      </p:sp>
      <p:grpSp>
        <p:nvGrpSpPr>
          <p:cNvPr id="4" name="Group 10"/>
          <p:cNvGrpSpPr>
            <a:grpSpLocks/>
          </p:cNvGrpSpPr>
          <p:nvPr/>
        </p:nvGrpSpPr>
        <p:grpSpPr bwMode="auto">
          <a:xfrm>
            <a:off x="152400" y="3448050"/>
            <a:ext cx="8763000" cy="3105150"/>
            <a:chOff x="152400" y="3600450"/>
            <a:chExt cx="8763000" cy="3105150"/>
          </a:xfrm>
        </p:grpSpPr>
        <p:sp>
          <p:nvSpPr>
            <p:cNvPr id="5" name="Rectangle 9"/>
            <p:cNvSpPr/>
            <p:nvPr/>
          </p:nvSpPr>
          <p:spPr>
            <a:xfrm>
              <a:off x="152400" y="4486275"/>
              <a:ext cx="8763000" cy="2219325"/>
            </a:xfrm>
            <a:prstGeom prst="rect">
              <a:avLst/>
            </a:prstGeom>
            <a:solidFill>
              <a:srgbClr val="00B050"/>
            </a:solidFill>
            <a:ln>
              <a:noFill/>
              <a:prstDash val="solid"/>
            </a:ln>
            <a:effectLst>
              <a:outerShdw dist="27944" dir="5400000" algn="tl">
                <a:srgbClr val="000000">
                  <a:alpha val="32000"/>
                </a:srgbClr>
              </a:outerShdw>
            </a:effectLst>
          </p:spPr>
          <p:txBody>
            <a:bodyPr>
              <a:spAutoFit/>
            </a:bodyPr>
            <a:lstStyle/>
            <a:p>
              <a:pPr algn="just" rtl="1" fontAlgn="auto">
                <a:lnSpc>
                  <a:spcPct val="150000"/>
                </a:lnSpc>
                <a:spcBef>
                  <a:spcPts val="0"/>
                </a:spcBef>
                <a:spcAft>
                  <a:spcPts val="0"/>
                </a:spcAft>
                <a:defRPr sz="1800" b="0" i="0" u="none" strike="noStrike" kern="0" cap="none" spc="0" baseline="0">
                  <a:solidFill>
                    <a:srgbClr val="000000"/>
                  </a:solidFill>
                  <a:uFillTx/>
                </a:defRPr>
              </a:pPr>
              <a:r>
                <a:rPr lang="en-US" sz="3200" b="1" kern="0" dirty="0">
                  <a:solidFill>
                    <a:schemeClr val="bg1"/>
                  </a:solidFill>
                  <a:latin typeface="Times New Roman" pitchFamily="18"/>
                  <a:cs typeface="Times New Roman" pitchFamily="18"/>
                </a:rPr>
                <a:t>E621</a:t>
              </a:r>
            </a:p>
            <a:p>
              <a:pPr algn="just" rtl="1" fontAlgn="auto">
                <a:lnSpc>
                  <a:spcPct val="150000"/>
                </a:lnSpc>
                <a:spcBef>
                  <a:spcPts val="0"/>
                </a:spcBef>
                <a:spcAft>
                  <a:spcPts val="0"/>
                </a:spcAft>
                <a:defRPr sz="1800" b="0" i="0" u="none" strike="noStrike" kern="0" cap="none" spc="0" baseline="0">
                  <a:solidFill>
                    <a:srgbClr val="000000"/>
                  </a:solidFill>
                  <a:uFillTx/>
                </a:defRPr>
              </a:pPr>
              <a:r>
                <a:rPr lang="ar-KW" sz="3200" b="1" kern="0" dirty="0">
                  <a:solidFill>
                    <a:schemeClr val="bg1"/>
                  </a:solidFill>
                  <a:latin typeface="Times New Roman" pitchFamily="18"/>
                  <a:cs typeface="Times New Roman" pitchFamily="18"/>
                </a:rPr>
                <a:t>مونو صوديوم غلوتاميت </a:t>
              </a:r>
              <a:r>
                <a:rPr lang="en-US" sz="2000" b="1" kern="0" dirty="0">
                  <a:solidFill>
                    <a:schemeClr val="bg1"/>
                  </a:solidFill>
                  <a:latin typeface="Times New Roman" pitchFamily="18"/>
                  <a:cs typeface="Times New Roman" pitchFamily="18"/>
                </a:rPr>
                <a:t>Monosodium Glutamate (MSG)</a:t>
              </a:r>
              <a:r>
                <a:rPr lang="en-US" sz="3200" b="1" kern="0" dirty="0">
                  <a:solidFill>
                    <a:schemeClr val="bg1"/>
                  </a:solidFill>
                  <a:latin typeface="Times New Roman" pitchFamily="18"/>
                  <a:cs typeface="Times New Roman" pitchFamily="18"/>
                </a:rPr>
                <a:t> </a:t>
              </a:r>
            </a:p>
            <a:p>
              <a:pPr algn="just" rtl="1" fontAlgn="auto">
                <a:lnSpc>
                  <a:spcPct val="150000"/>
                </a:lnSpc>
                <a:spcBef>
                  <a:spcPts val="0"/>
                </a:spcBef>
                <a:spcAft>
                  <a:spcPts val="0"/>
                </a:spcAft>
                <a:defRPr sz="1800" b="0" i="0" u="none" strike="noStrike" kern="0" cap="none" spc="0" baseline="0">
                  <a:solidFill>
                    <a:srgbClr val="000000"/>
                  </a:solidFill>
                  <a:uFillTx/>
                </a:defRPr>
              </a:pPr>
              <a:r>
                <a:rPr lang="ar-KW" sz="3200" b="1" kern="0" dirty="0">
                  <a:solidFill>
                    <a:schemeClr val="bg1"/>
                  </a:solidFill>
                  <a:latin typeface="Times New Roman" pitchFamily="18"/>
                  <a:cs typeface="Times New Roman" pitchFamily="18"/>
                </a:rPr>
                <a:t>الحالة: حلال</a:t>
              </a:r>
              <a:endParaRPr lang="en-US" sz="3200" b="1" kern="0" dirty="0">
                <a:solidFill>
                  <a:schemeClr val="bg1"/>
                </a:solidFill>
                <a:latin typeface="Times New Roman" pitchFamily="18"/>
                <a:cs typeface="Times New Roman" pitchFamily="18"/>
              </a:endParaRPr>
            </a:p>
          </p:txBody>
        </p:sp>
        <p:sp>
          <p:nvSpPr>
            <p:cNvPr id="6" name="Rectangle 11"/>
            <p:cNvSpPr/>
            <p:nvPr/>
          </p:nvSpPr>
          <p:spPr>
            <a:xfrm>
              <a:off x="152400" y="3600450"/>
              <a:ext cx="8763000" cy="742950"/>
            </a:xfrm>
            <a:prstGeom prst="rect">
              <a:avLst/>
            </a:prstGeom>
            <a:solidFill>
              <a:srgbClr val="002060"/>
            </a:solidFill>
            <a:ln w="9528">
              <a:solidFill>
                <a:srgbClr val="FFFFFF"/>
              </a:solidFill>
              <a:prstDash val="solid"/>
            </a:ln>
          </p:spPr>
          <p:txBody>
            <a:bodyPr>
              <a:spAutoFit/>
            </a:bodyPr>
            <a:lstStyle/>
            <a:p>
              <a:pPr algn="just" rtl="1" fontAlgn="auto">
                <a:lnSpc>
                  <a:spcPct val="150000"/>
                </a:lnSpc>
                <a:spcBef>
                  <a:spcPts val="0"/>
                </a:spcBef>
                <a:spcAft>
                  <a:spcPts val="0"/>
                </a:spcAft>
                <a:defRPr sz="1800" b="0" i="0" u="none" strike="noStrike" kern="0" cap="none" spc="0" baseline="0">
                  <a:solidFill>
                    <a:srgbClr val="000000"/>
                  </a:solidFill>
                  <a:uFillTx/>
                </a:defRPr>
              </a:pPr>
              <a:r>
                <a:rPr lang="ar-KW" sz="3200" b="1" kern="0" dirty="0">
                  <a:solidFill>
                    <a:schemeClr val="bg1"/>
                  </a:solidFill>
                  <a:latin typeface="Times New Roman" pitchFamily="18"/>
                  <a:cs typeface="Times New Roman" pitchFamily="18"/>
                </a:rPr>
                <a:t>النتيجة:</a:t>
              </a:r>
              <a:endParaRPr lang="en-US" sz="3200" b="1" kern="0" dirty="0">
                <a:solidFill>
                  <a:schemeClr val="bg1"/>
                </a:solidFill>
                <a:latin typeface="Times New Roman" pitchFamily="18"/>
                <a:cs typeface="Times New Roman" pitchFamily="18"/>
              </a:endParaRPr>
            </a:p>
          </p:txBody>
        </p:sp>
      </p:grpSp>
    </p:spTree>
    <p:extLst>
      <p:ext uri="{BB962C8B-B14F-4D97-AF65-F5344CB8AC3E}">
        <p14:creationId xmlns:p14="http://schemas.microsoft.com/office/powerpoint/2010/main" xmlns="" val="8101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971800" y="2438400"/>
            <a:ext cx="3105150" cy="311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7"/>
          <p:cNvSpPr/>
          <p:nvPr/>
        </p:nvSpPr>
        <p:spPr>
          <a:xfrm>
            <a:off x="152400" y="228600"/>
            <a:ext cx="8763000" cy="1481138"/>
          </a:xfrm>
          <a:prstGeom prst="rect">
            <a:avLst/>
          </a:prstGeom>
          <a:solidFill>
            <a:srgbClr val="F79646"/>
          </a:solidFill>
          <a:ln w="9528">
            <a:solidFill>
              <a:srgbClr val="FFFFFF"/>
            </a:solidFill>
            <a:prstDash val="solid"/>
          </a:ln>
        </p:spPr>
        <p:txBody>
          <a:bodyPr>
            <a:spAutoFit/>
          </a:bodyPr>
          <a:lstStyle/>
          <a:p>
            <a:pPr algn="just" rtl="1" fontAlgn="auto">
              <a:lnSpc>
                <a:spcPct val="150000"/>
              </a:lnSpc>
              <a:spcBef>
                <a:spcPts val="0"/>
              </a:spcBef>
              <a:spcAft>
                <a:spcPts val="0"/>
              </a:spcAft>
              <a:defRPr sz="1800" b="0" i="0" u="none" strike="noStrike" kern="0" cap="none" spc="0" baseline="0">
                <a:solidFill>
                  <a:srgbClr val="000000"/>
                </a:solidFill>
                <a:uFillTx/>
              </a:defRPr>
            </a:pPr>
            <a:r>
              <a:rPr lang="ar-KW" sz="3200" b="1" kern="0" dirty="0">
                <a:solidFill>
                  <a:schemeClr val="bg1"/>
                </a:solidFill>
                <a:latin typeface="Times New Roman" pitchFamily="18"/>
                <a:cs typeface="Times New Roman" pitchFamily="18"/>
              </a:rPr>
              <a:t>يستمر قسم ضمان </a:t>
            </a:r>
            <a:r>
              <a:rPr lang="ar-KW" sz="3200" b="1" kern="0" dirty="0" smtClean="0">
                <a:solidFill>
                  <a:schemeClr val="bg1"/>
                </a:solidFill>
                <a:latin typeface="Times New Roman" pitchFamily="18"/>
                <a:cs typeface="Times New Roman" pitchFamily="18"/>
              </a:rPr>
              <a:t>جودة</a:t>
            </a:r>
            <a:r>
              <a:rPr lang="en-US" sz="3200" b="1" kern="0" dirty="0" smtClean="0">
                <a:solidFill>
                  <a:schemeClr val="bg1"/>
                </a:solidFill>
                <a:latin typeface="Times New Roman" pitchFamily="18"/>
                <a:cs typeface="Times New Roman" pitchFamily="18"/>
              </a:rPr>
              <a:t> </a:t>
            </a:r>
            <a:r>
              <a:rPr lang="ar-KW" sz="3200" b="1" kern="0" dirty="0" smtClean="0">
                <a:solidFill>
                  <a:schemeClr val="bg1"/>
                </a:solidFill>
                <a:latin typeface="Times New Roman" pitchFamily="18"/>
                <a:cs typeface="Times New Roman" pitchFamily="18"/>
              </a:rPr>
              <a:t>الحلال </a:t>
            </a:r>
            <a:r>
              <a:rPr lang="en-US" sz="3200" b="1" kern="0" dirty="0" smtClean="0">
                <a:solidFill>
                  <a:schemeClr val="bg1"/>
                </a:solidFill>
                <a:latin typeface="Times New Roman" pitchFamily="18"/>
                <a:cs typeface="Times New Roman" pitchFamily="18"/>
              </a:rPr>
              <a:t>HQA</a:t>
            </a:r>
            <a:r>
              <a:rPr lang="ar-KW" sz="3200" b="1" kern="0" dirty="0" smtClean="0">
                <a:solidFill>
                  <a:schemeClr val="bg1"/>
                </a:solidFill>
                <a:latin typeface="Times New Roman" pitchFamily="18"/>
                <a:cs typeface="Times New Roman" pitchFamily="18"/>
              </a:rPr>
              <a:t> </a:t>
            </a:r>
            <a:r>
              <a:rPr lang="ar-KW" sz="3200" b="1" kern="0" dirty="0">
                <a:solidFill>
                  <a:schemeClr val="bg1"/>
                </a:solidFill>
                <a:latin typeface="Times New Roman" pitchFamily="18"/>
                <a:cs typeface="Times New Roman" pitchFamily="18"/>
              </a:rPr>
              <a:t>باتباع نفس الخطوات لدراسة حالة الحلال للمكونات الأخرى (إن وجدت)</a:t>
            </a:r>
            <a:endParaRPr lang="en-US" sz="3200" b="1" kern="0" dirty="0">
              <a:solidFill>
                <a:schemeClr val="bg1"/>
              </a:solidFill>
              <a:latin typeface="Times New Roman" pitchFamily="18"/>
              <a:cs typeface="Times New Roman" pitchFamily="1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788775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1295400"/>
            <a:ext cx="8534400" cy="188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28600" indent="-228600" algn="just">
              <a:lnSpc>
                <a:spcPct val="200000"/>
              </a:lnSpc>
              <a:buSzPct val="100000"/>
              <a:buFont typeface="Calibri" pitchFamily="34" charset="0"/>
              <a:buAutoNum type="arabicPeriod"/>
            </a:pPr>
            <a:r>
              <a:rPr lang="en-US" sz="1200" b="1">
                <a:solidFill>
                  <a:srgbClr val="000000"/>
                </a:solidFill>
                <a:latin typeface="Times New Roman" pitchFamily="18" charset="0"/>
                <a:cs typeface="Times New Roman" pitchFamily="18" charset="0"/>
              </a:rPr>
              <a:t>Stakeholders’ Role for an Efficient Traceability System in Halal Industry Supply Chain: </a:t>
            </a:r>
            <a:r>
              <a:rPr lang="en-US" sz="1200" b="1">
                <a:solidFill>
                  <a:srgbClr val="000000"/>
                </a:solidFill>
                <a:latin typeface="Times New Roman" pitchFamily="18" charset="0"/>
                <a:cs typeface="Times New Roman" pitchFamily="18" charset="0"/>
                <a:hlinkClick r:id="rId2"/>
              </a:rPr>
              <a:t>http://mmu-my.academia.edu/SitiZakiahMelatuSamsi/Papers/618002/Stakeholders_Role_for_an_Efficient_Traceability_System_in_Halal_Industry_Supply_Chain</a:t>
            </a:r>
          </a:p>
          <a:p>
            <a:pPr marL="228600" indent="-228600" algn="just">
              <a:lnSpc>
                <a:spcPct val="200000"/>
              </a:lnSpc>
              <a:buSzPct val="100000"/>
              <a:buFont typeface="Calibri" pitchFamily="34" charset="0"/>
              <a:buAutoNum type="arabicPeriod"/>
            </a:pPr>
            <a:r>
              <a:rPr lang="en-US" sz="1200" b="1">
                <a:solidFill>
                  <a:srgbClr val="000000"/>
                </a:solidFill>
                <a:latin typeface="Times New Roman" pitchFamily="18" charset="0"/>
                <a:cs typeface="Times New Roman" pitchFamily="18" charset="0"/>
              </a:rPr>
              <a:t>Food Traceability : </a:t>
            </a:r>
            <a:r>
              <a:rPr lang="en-US" sz="1200" b="1">
                <a:solidFill>
                  <a:srgbClr val="000000"/>
                </a:solidFill>
                <a:latin typeface="Times New Roman" pitchFamily="18" charset="0"/>
                <a:cs typeface="Times New Roman" pitchFamily="18" charset="0"/>
                <a:hlinkClick r:id="rId3"/>
              </a:rPr>
              <a:t>http://ec.europa.eu/food/food/foodlaw/traceability/factsheet_trace_2007_en.pdf</a:t>
            </a:r>
            <a:endParaRPr lang="en-US" sz="1200" b="1">
              <a:solidFill>
                <a:srgbClr val="000000"/>
              </a:solidFill>
              <a:latin typeface="Times New Roman" pitchFamily="18" charset="0"/>
              <a:cs typeface="Times New Roman" pitchFamily="18" charset="0"/>
            </a:endParaRPr>
          </a:p>
          <a:p>
            <a:pPr marL="228600" indent="-228600" algn="just">
              <a:lnSpc>
                <a:spcPct val="200000"/>
              </a:lnSpc>
              <a:buSzPct val="100000"/>
              <a:buFont typeface="Calibri" pitchFamily="34" charset="0"/>
              <a:buAutoNum type="arabicPeriod"/>
            </a:pPr>
            <a:r>
              <a:rPr lang="fr-FR" sz="1200" b="1" i="1">
                <a:solidFill>
                  <a:srgbClr val="000000"/>
                </a:solidFill>
                <a:latin typeface="Times New Roman" pitchFamily="18" charset="0"/>
                <a:cs typeface="Times New Roman" pitchFamily="18" charset="0"/>
              </a:rPr>
              <a:t>TraceTracker: </a:t>
            </a:r>
            <a:r>
              <a:rPr lang="fr-FR" sz="1200" b="1" i="1">
                <a:solidFill>
                  <a:srgbClr val="000000"/>
                </a:solidFill>
                <a:latin typeface="Times New Roman" pitchFamily="18" charset="0"/>
                <a:cs typeface="Times New Roman" pitchFamily="18" charset="0"/>
                <a:hlinkClick r:id="rId4"/>
              </a:rPr>
              <a:t>http://www.tracetracker.com/</a:t>
            </a:r>
            <a:r>
              <a:rPr lang="fr-FR" sz="1200" b="1" i="1">
                <a:solidFill>
                  <a:srgbClr val="000000"/>
                </a:solidFill>
                <a:latin typeface="Times New Roman" pitchFamily="18" charset="0"/>
                <a:cs typeface="Times New Roman" pitchFamily="18" charset="0"/>
              </a:rPr>
              <a:t> </a:t>
            </a:r>
            <a:endParaRPr lang="en-US" sz="1200" b="1" i="1">
              <a:solidFill>
                <a:srgbClr val="000000"/>
              </a:solidFill>
              <a:latin typeface="Times New Roman" pitchFamily="18" charset="0"/>
              <a:cs typeface="Times New Roman" pitchFamily="18" charset="0"/>
            </a:endParaRPr>
          </a:p>
        </p:txBody>
      </p:sp>
      <p:sp>
        <p:nvSpPr>
          <p:cNvPr id="5" name="Rectangle 4"/>
          <p:cNvSpPr>
            <a:spLocks noChangeArrowheads="1"/>
          </p:cNvSpPr>
          <p:nvPr/>
        </p:nvSpPr>
        <p:spPr bwMode="auto">
          <a:xfrm>
            <a:off x="304800" y="925513"/>
            <a:ext cx="13346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1">
                <a:solidFill>
                  <a:srgbClr val="000000"/>
                </a:solidFill>
                <a:latin typeface="Times New Roman" pitchFamily="18" charset="0"/>
                <a:cs typeface="Times New Roman" pitchFamily="18" charset="0"/>
              </a:rPr>
              <a:t>References:</a:t>
            </a:r>
            <a:endParaRPr lang="en-US" b="1">
              <a:solidFill>
                <a:srgbClr val="000000"/>
              </a:solidFill>
              <a:latin typeface="Calibri" pitchFamily="34"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743754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5"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a:t>
            </a:r>
            <a:r>
              <a:rPr lang="en-IN" dirty="0" smtClean="0"/>
              <a:t>, icons, images belong to their respective owners.</a:t>
            </a:r>
            <a:endParaRPr lang="en-IN" dirty="0"/>
          </a:p>
        </p:txBody>
      </p:sp>
      <p:sp>
        <p:nvSpPr>
          <p:cNvPr id="6"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81000" y="76200"/>
            <a:ext cx="8305800" cy="1708160"/>
          </a:xfrm>
          <a:prstGeom prst="rect">
            <a:avLst/>
          </a:prstGeom>
          <a:solidFill>
            <a:schemeClr val="bg1">
              <a:lumMod val="95000"/>
            </a:schemeClr>
          </a:solidFill>
          <a:ln w="9525">
            <a:solidFill>
              <a:srgbClr val="7030A0"/>
            </a:solidFill>
            <a:miter lim="800000"/>
            <a:headEnd/>
            <a:tailEnd/>
          </a:ln>
        </p:spPr>
        <p:txBody>
          <a:bodyPr wrap="square">
            <a:spAutoFit/>
          </a:bodyPr>
          <a:lstStyle/>
          <a:p>
            <a:pPr algn="just" rtl="1">
              <a:lnSpc>
                <a:spcPct val="200000"/>
              </a:lnSpc>
              <a:spcBef>
                <a:spcPts val="600"/>
              </a:spcBef>
            </a:pPr>
            <a:r>
              <a:rPr lang="ar-KW" sz="2800" b="1" dirty="0" smtClean="0"/>
              <a:t>إذاً، يجب أن تكون الجهة التي تنفذ نظام التتبع في منتجات الحلال هيئة جديرة بالثقة. </a:t>
            </a:r>
            <a:endParaRPr lang="ar-KW" sz="2800" b="1" dirty="0">
              <a:latin typeface="Simplified Arabic" pitchFamily="18" charset="-78"/>
              <a:cs typeface="Simplified Arabic" pitchFamily="18" charset="-78"/>
            </a:endParaRPr>
          </a:p>
        </p:txBody>
      </p:sp>
      <p:sp>
        <p:nvSpPr>
          <p:cNvPr id="8" name="Rectangle 7"/>
          <p:cNvSpPr>
            <a:spLocks noChangeArrowheads="1"/>
          </p:cNvSpPr>
          <p:nvPr/>
        </p:nvSpPr>
        <p:spPr bwMode="auto">
          <a:xfrm>
            <a:off x="381000" y="2078266"/>
            <a:ext cx="8305800" cy="2569934"/>
          </a:xfrm>
          <a:prstGeom prst="rect">
            <a:avLst/>
          </a:prstGeom>
          <a:solidFill>
            <a:schemeClr val="bg1">
              <a:lumMod val="95000"/>
            </a:schemeClr>
          </a:solidFill>
          <a:ln w="9525">
            <a:solidFill>
              <a:srgbClr val="00B050"/>
            </a:solidFill>
            <a:miter lim="800000"/>
            <a:headEnd/>
            <a:tailEnd/>
          </a:ln>
        </p:spPr>
        <p:txBody>
          <a:bodyPr wrap="square">
            <a:spAutoFit/>
          </a:bodyPr>
          <a:lstStyle/>
          <a:p>
            <a:pPr algn="just" rtl="1">
              <a:lnSpc>
                <a:spcPct val="200000"/>
              </a:lnSpc>
              <a:spcBef>
                <a:spcPts val="600"/>
              </a:spcBef>
            </a:pPr>
            <a:r>
              <a:rPr lang="ar-KW" sz="2800" b="1" dirty="0" smtClean="0"/>
              <a:t>ولا تعرف الشركات المصنعة كيفية إجراء عمليات التقييم والتفتيش والمراقبة للحلال لكامل سلاسل الإنتاج أو كيفية الإجابة على الأسئلة الحساسة المتعلقة بقضايا الحلال. </a:t>
            </a:r>
            <a:endParaRPr lang="ar-KW" sz="2800" b="1" dirty="0">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28600"/>
            <a:ext cx="8305800" cy="1708160"/>
          </a:xfrm>
          <a:prstGeom prst="rect">
            <a:avLst/>
          </a:prstGeom>
          <a:solidFill>
            <a:schemeClr val="bg1">
              <a:lumMod val="95000"/>
            </a:schemeClr>
          </a:solidFill>
          <a:ln w="9525">
            <a:solidFill>
              <a:srgbClr val="FFC000"/>
            </a:solidFill>
            <a:miter lim="800000"/>
            <a:headEnd/>
            <a:tailEnd/>
          </a:ln>
        </p:spPr>
        <p:txBody>
          <a:bodyPr wrap="square">
            <a:spAutoFit/>
          </a:bodyPr>
          <a:lstStyle/>
          <a:p>
            <a:pPr algn="just" rtl="1">
              <a:lnSpc>
                <a:spcPct val="200000"/>
              </a:lnSpc>
              <a:spcBef>
                <a:spcPts val="600"/>
              </a:spcBef>
            </a:pPr>
            <a:r>
              <a:rPr lang="ar-KW" sz="2800" b="1" dirty="0" smtClean="0"/>
              <a:t>ومعروف أنه لا توجد للمنتجات الحلال رائحة، أو طعم أو تبدو وكأنها منتجات حرام. </a:t>
            </a:r>
            <a:endParaRPr lang="ar-KW" sz="2800" b="1" dirty="0">
              <a:latin typeface="Simplified Arabic" pitchFamily="18" charset="-78"/>
              <a:cs typeface="Simplified Arabic" pitchFamily="18" charset="-78"/>
            </a:endParaRPr>
          </a:p>
        </p:txBody>
      </p:sp>
      <p:sp>
        <p:nvSpPr>
          <p:cNvPr id="8" name="Rectangle 7"/>
          <p:cNvSpPr>
            <a:spLocks noChangeArrowheads="1"/>
          </p:cNvSpPr>
          <p:nvPr/>
        </p:nvSpPr>
        <p:spPr bwMode="auto">
          <a:xfrm>
            <a:off x="381000" y="2222718"/>
            <a:ext cx="8305800" cy="1692451"/>
          </a:xfrm>
          <a:prstGeom prst="rect">
            <a:avLst/>
          </a:prstGeom>
          <a:solidFill>
            <a:schemeClr val="bg1">
              <a:lumMod val="95000"/>
            </a:schemeClr>
          </a:solidFill>
          <a:ln w="9525">
            <a:solidFill>
              <a:srgbClr val="0070C0"/>
            </a:solidFill>
            <a:miter lim="800000"/>
            <a:headEnd/>
            <a:tailEnd/>
          </a:ln>
        </p:spPr>
        <p:txBody>
          <a:bodyPr wrap="square">
            <a:spAutoFit/>
          </a:bodyPr>
          <a:lstStyle/>
          <a:p>
            <a:pPr algn="just" rtl="1">
              <a:lnSpc>
                <a:spcPct val="200000"/>
              </a:lnSpc>
              <a:spcBef>
                <a:spcPts val="600"/>
              </a:spcBef>
            </a:pPr>
            <a:r>
              <a:rPr lang="ar-KW" sz="2800" b="1" dirty="0" smtClean="0"/>
              <a:t>ولهذا السبب وغيره فإن وجود نظام يقوم بالتحقق من حلية المنتجات عبر كامل سلاسلها أمراً ضرورياً. </a:t>
            </a:r>
            <a:endParaRPr lang="en-US" sz="2800" b="1" dirty="0" smtClean="0"/>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axtek.com/software/scoringag/MeatTracking.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09625" y="4191000"/>
            <a:ext cx="3152775"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0" descr="http://www.free-range-eggs.co.uk/images/Traceability.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4189413"/>
            <a:ext cx="3200400" cy="259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a:spLocks noChangeArrowheads="1"/>
          </p:cNvSpPr>
          <p:nvPr/>
        </p:nvSpPr>
        <p:spPr bwMode="auto">
          <a:xfrm>
            <a:off x="228600" y="1209675"/>
            <a:ext cx="8305800" cy="2545890"/>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200000"/>
              </a:lnSpc>
              <a:defRPr/>
            </a:pPr>
            <a:r>
              <a:rPr lang="ar-KW" sz="2800" b="1" dirty="0" smtClean="0">
                <a:solidFill>
                  <a:schemeClr val="bg1"/>
                </a:solidFill>
              </a:rPr>
              <a:t>ويعرف التتبع بأنه نظام يعطي القدرة على التحقق من أي معلومة تخص المنتج كالتاريخ، والمكان، أو أحد مكوناته عن طريق هويته الرقمية المسجلة على المنتج. </a:t>
            </a:r>
            <a:endParaRPr lang="en-US" sz="2800" b="1" dirty="0">
              <a:solidFill>
                <a:schemeClr val="bg1"/>
              </a:solidFill>
              <a:latin typeface="Times New Roman" pitchFamily="18" charset="0"/>
              <a:cs typeface="Times New Roman" pitchFamily="18" charset="0"/>
            </a:endParaRPr>
          </a:p>
        </p:txBody>
      </p:sp>
      <p:sp>
        <p:nvSpPr>
          <p:cNvPr id="5" name="Rectangle 11"/>
          <p:cNvSpPr/>
          <p:nvPr/>
        </p:nvSpPr>
        <p:spPr>
          <a:xfrm>
            <a:off x="228600" y="457200"/>
            <a:ext cx="8305800" cy="584200"/>
          </a:xfrm>
          <a:prstGeom prst="rect">
            <a:avLst/>
          </a:prstGeom>
          <a:solidFill>
            <a:srgbClr val="FFC000"/>
          </a:solidFill>
          <a:ln>
            <a:noFill/>
            <a:prstDash val="solid"/>
          </a:ln>
          <a:effectLst>
            <a:outerShdw dist="27944" dir="5400000" algn="tl">
              <a:srgbClr val="000000">
                <a:alpha val="32000"/>
              </a:srgbClr>
            </a:outerShdw>
          </a:effectLst>
        </p:spPr>
        <p:txBody>
          <a:bodyPr>
            <a:spAutoFit/>
          </a:bodyPr>
          <a:lstStyle/>
          <a:p>
            <a:pPr algn="just" rtl="1" fontAlgn="auto">
              <a:spcBef>
                <a:spcPts val="0"/>
              </a:spcBef>
              <a:spcAft>
                <a:spcPts val="0"/>
              </a:spcAft>
              <a:defRPr sz="1800" b="0" i="0" u="none" strike="noStrike" kern="0" cap="none" spc="0" baseline="0">
                <a:solidFill>
                  <a:srgbClr val="000000"/>
                </a:solidFill>
                <a:uFillTx/>
              </a:defRPr>
            </a:pPr>
            <a:r>
              <a:rPr lang="ar-KW" sz="3200" b="1" kern="0" dirty="0">
                <a:solidFill>
                  <a:srgbClr val="000000"/>
                </a:solidFill>
                <a:latin typeface="Times New Roman" pitchFamily="18"/>
                <a:cs typeface="Times New Roman" pitchFamily="18"/>
              </a:rPr>
              <a:t>ما المقصود بنظام </a:t>
            </a:r>
            <a:r>
              <a:rPr lang="ar-KW" sz="3200" b="1" kern="0" dirty="0" smtClean="0">
                <a:solidFill>
                  <a:srgbClr val="000000"/>
                </a:solidFill>
                <a:latin typeface="Times New Roman" pitchFamily="18"/>
                <a:cs typeface="Times New Roman" pitchFamily="18"/>
              </a:rPr>
              <a:t>التتبع؟</a:t>
            </a:r>
            <a:endParaRPr lang="en-US" sz="3200" b="1" kern="0" dirty="0">
              <a:solidFill>
                <a:srgbClr val="000000"/>
              </a:solidFill>
              <a:latin typeface="Times New Roman" pitchFamily="18"/>
              <a:cs typeface="Times New Roman" pitchFamily="18"/>
            </a:endParaRPr>
          </a:p>
        </p:txBody>
      </p:sp>
    </p:spTree>
    <p:extLst>
      <p:ext uri="{BB962C8B-B14F-4D97-AF65-F5344CB8AC3E}">
        <p14:creationId xmlns:p14="http://schemas.microsoft.com/office/powerpoint/2010/main" xmlns="" val="101514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ttp://www.gs1kenya.org/blog/wp-content/uploads/2012/05/produce-traceability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3505200"/>
            <a:ext cx="1203325" cy="1567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descr="http://www.retailleader.net/userfiles/RL_produc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257800"/>
            <a:ext cx="1371600" cy="1095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2" descr="http://www.st.com/internet/com/QUALITY_AND_RELIABILITY_RESOURCES/QUALITY_REPORT/QUALIFICATION_REPORT/traceability.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00" y="1371600"/>
            <a:ext cx="210331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1"/>
          <p:cNvSpPr/>
          <p:nvPr/>
        </p:nvSpPr>
        <p:spPr>
          <a:xfrm>
            <a:off x="228600" y="152400"/>
            <a:ext cx="8686800" cy="660758"/>
          </a:xfrm>
          <a:prstGeom prst="rect">
            <a:avLst/>
          </a:prstGeom>
          <a:solidFill>
            <a:srgbClr val="FFC000"/>
          </a:solidFill>
          <a:ln>
            <a:noFill/>
            <a:prstDash val="solid"/>
          </a:ln>
          <a:effectLst>
            <a:outerShdw dist="27944" dir="5400000" algn="tl">
              <a:srgbClr val="000000">
                <a:alpha val="32000"/>
              </a:srgbClr>
            </a:outerShdw>
          </a:effectLst>
        </p:spPr>
        <p:txBody>
          <a:bodyPr>
            <a:spAutoFit/>
          </a:bodyPr>
          <a:lstStyle/>
          <a:p>
            <a:pPr algn="just" rtl="1" fontAlgn="auto">
              <a:lnSpc>
                <a:spcPct val="150000"/>
              </a:lnSpc>
              <a:spcBef>
                <a:spcPts val="600"/>
              </a:spcBef>
              <a:spcAft>
                <a:spcPts val="0"/>
              </a:spcAft>
              <a:defRPr sz="1800" b="0" i="0" u="none" strike="noStrike" kern="0" cap="none" spc="0" baseline="0">
                <a:solidFill>
                  <a:srgbClr val="000000"/>
                </a:solidFill>
                <a:uFillTx/>
              </a:defRPr>
            </a:pPr>
            <a:r>
              <a:rPr lang="ar-KW" sz="2800" b="1" dirty="0" smtClean="0"/>
              <a:t>ويقصد بمصطلح التتبع، وبشكل عام في المنتجات الغذائية وغير الغذائية </a:t>
            </a:r>
            <a:endParaRPr lang="en-US" sz="2800" b="1" kern="0" dirty="0">
              <a:solidFill>
                <a:srgbClr val="000000"/>
              </a:solidFill>
              <a:latin typeface="Times New Roman" pitchFamily="18"/>
              <a:cs typeface="Times New Roman" pitchFamily="18"/>
            </a:endParaRPr>
          </a:p>
        </p:txBody>
      </p:sp>
      <p:sp>
        <p:nvSpPr>
          <p:cNvPr id="6" name="Rectangle 11"/>
          <p:cNvSpPr>
            <a:spLocks noChangeArrowheads="1"/>
          </p:cNvSpPr>
          <p:nvPr/>
        </p:nvSpPr>
        <p:spPr bwMode="auto">
          <a:xfrm>
            <a:off x="2438400" y="914400"/>
            <a:ext cx="6629400" cy="5262979"/>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wrap="square">
            <a:spAutoFit/>
          </a:bodyPr>
          <a:lstStyle/>
          <a:p>
            <a:pPr algn="just" rtl="1">
              <a:lnSpc>
                <a:spcPct val="200000"/>
              </a:lnSpc>
              <a:spcBef>
                <a:spcPts val="600"/>
              </a:spcBef>
              <a:defRPr/>
            </a:pPr>
            <a:r>
              <a:rPr lang="ar-KW" sz="2800" b="1" dirty="0" smtClean="0">
                <a:solidFill>
                  <a:schemeClr val="bg1"/>
                </a:solidFill>
              </a:rPr>
              <a:t>بسلسلة العمليات التي يتتبع فيها رقم هوية المنتج  للتحقق منه إما بشكله الكلي أو في أحد مكوناته من خلال التواصل بشبكات الكمبيوتر لجميع الأطراف ذات العلاقة بالمنتج، وفي كامل سلاسل خطوط التوريد والإنتاج حتى وصوله إلى المستهلك للتعرف على أي عملية تلوث أو إسترجاع قد حدثت للمنتج أو في أحد مكوناته. </a:t>
            </a:r>
            <a:endParaRPr lang="en-US" sz="2800" b="1" dirty="0">
              <a:solidFill>
                <a:schemeClr val="bg1"/>
              </a:solidFill>
              <a:latin typeface="Times New Roman" pitchFamily="18" charset="0"/>
              <a:cs typeface="Times New Roman" pitchFamily="18" charset="0"/>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87061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04800"/>
            <a:ext cx="8001000" cy="708025"/>
          </a:xfrm>
          <a:prstGeom prst="rect">
            <a:avLst/>
          </a:prstGeom>
          <a:solidFill>
            <a:srgbClr val="002060"/>
          </a:solidFill>
          <a:ln>
            <a:noFill/>
            <a:prstDash val="solid"/>
          </a:ln>
          <a:effectLst>
            <a:outerShdw dist="27944" dir="5400000" algn="tl">
              <a:srgbClr val="000000">
                <a:alpha val="32000"/>
              </a:srgbClr>
            </a:outerShdw>
          </a:effectLst>
        </p:spPr>
        <p:txBody>
          <a:bodyPr anchorCtr="1">
            <a:spAutoFit/>
          </a:bodyPr>
          <a:lstStyle/>
          <a:p>
            <a:pPr algn="just" rtl="1" fontAlgn="auto">
              <a:spcBef>
                <a:spcPts val="0"/>
              </a:spcBef>
              <a:spcAft>
                <a:spcPts val="0"/>
              </a:spcAft>
              <a:defRPr sz="1800" b="0" i="0" u="none" strike="noStrike" kern="0" cap="none" spc="0" baseline="0">
                <a:solidFill>
                  <a:srgbClr val="000000"/>
                </a:solidFill>
                <a:uFillTx/>
              </a:defRPr>
            </a:pPr>
            <a:r>
              <a:rPr lang="ar-KW" sz="4000" b="1" kern="0" dirty="0">
                <a:solidFill>
                  <a:srgbClr val="FFFFFF"/>
                </a:solidFill>
                <a:latin typeface="Times New Roman" pitchFamily="18"/>
                <a:cs typeface="Times New Roman" pitchFamily="18"/>
              </a:rPr>
              <a:t>ما هي أهمية نظام التتبع في منتجات الحلال؟</a:t>
            </a:r>
            <a:endParaRPr lang="en-US" sz="4000" b="1" kern="0" dirty="0">
              <a:solidFill>
                <a:srgbClr val="FFFFFF"/>
              </a:solidFill>
              <a:latin typeface="Times New Roman" pitchFamily="18"/>
              <a:cs typeface="Times New Roman" pitchFamily="18"/>
            </a:endParaRPr>
          </a:p>
        </p:txBody>
      </p:sp>
      <p:sp>
        <p:nvSpPr>
          <p:cNvPr id="5" name="Rectangle 11"/>
          <p:cNvSpPr>
            <a:spLocks noChangeArrowheads="1"/>
          </p:cNvSpPr>
          <p:nvPr/>
        </p:nvSpPr>
        <p:spPr bwMode="auto">
          <a:xfrm>
            <a:off x="304800" y="1447800"/>
            <a:ext cx="8610600" cy="2246769"/>
          </a:xfrm>
          <a:prstGeom prst="rect">
            <a:avLst/>
          </a:prstGeom>
          <a:solidFill>
            <a:srgbClr val="00B050"/>
          </a:solidFill>
          <a:ln w="9525">
            <a:noFill/>
            <a:miter lim="800000"/>
            <a:headEnd/>
            <a:tailEnd/>
          </a:ln>
          <a:effectLst>
            <a:outerShdw dist="27944" dir="5400000" algn="tl" rotWithShape="0">
              <a:srgbClr val="000000">
                <a:alpha val="31999"/>
              </a:srgbClr>
            </a:outerShdw>
          </a:effectLst>
        </p:spPr>
        <p:txBody>
          <a:bodyPr>
            <a:spAutoFit/>
          </a:bodyPr>
          <a:lstStyle/>
          <a:p>
            <a:pPr algn="just" rtl="1">
              <a:lnSpc>
                <a:spcPct val="150000"/>
              </a:lnSpc>
              <a:spcBef>
                <a:spcPts val="600"/>
              </a:spcBef>
              <a:defRPr/>
            </a:pPr>
            <a:r>
              <a:rPr lang="ar-KW" sz="3200" b="1" dirty="0" smtClean="0">
                <a:solidFill>
                  <a:schemeClr val="bg1"/>
                </a:solidFill>
              </a:rPr>
              <a:t>وتكمن أهمية نظام التتبع في منتجات الحلال هو التحقق من حالته الحقيقية لكامل مسيرته وصولاً للمستهلك لضمان حليته خاصة في المكونات المستعملة في إنتاجه. </a:t>
            </a:r>
            <a:endParaRPr lang="en-US" sz="3200" b="1" dirty="0">
              <a:solidFill>
                <a:schemeClr val="bg1"/>
              </a:solidFill>
              <a:latin typeface="Simplified Arabic" pitchFamily="18" charset="-78"/>
              <a:cs typeface="Simplified Arabic" pitchFamily="18" charset="-7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89395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76200" y="457200"/>
            <a:ext cx="8610600" cy="769441"/>
          </a:xfrm>
          <a:prstGeom prst="rect">
            <a:avLst/>
          </a:prstGeom>
          <a:solidFill>
            <a:srgbClr val="00B050"/>
          </a:solidFill>
          <a:ln w="9525">
            <a:noFill/>
            <a:miter lim="800000"/>
            <a:headEnd/>
            <a:tailEnd/>
          </a:ln>
          <a:effectLst>
            <a:outerShdw dist="27944" dir="5400000" algn="tl" rotWithShape="0">
              <a:srgbClr val="000000">
                <a:alpha val="31998"/>
              </a:srgbClr>
            </a:outerShdw>
          </a:effectLst>
        </p:spPr>
        <p:txBody>
          <a:bodyPr>
            <a:spAutoFit/>
          </a:bodyPr>
          <a:lstStyle/>
          <a:p>
            <a:pPr algn="just" rtl="1">
              <a:lnSpc>
                <a:spcPct val="150000"/>
              </a:lnSpc>
              <a:spcBef>
                <a:spcPts val="600"/>
              </a:spcBef>
              <a:defRPr/>
            </a:pPr>
            <a:r>
              <a:rPr lang="ar-KW" sz="3200" b="1" dirty="0" smtClean="0">
                <a:solidFill>
                  <a:schemeClr val="bg1"/>
                </a:solidFill>
              </a:rPr>
              <a:t>ويمكن رفع كفائة تتبع الحلال باستخدام تكنولوجيات متقدمة</a:t>
            </a:r>
            <a:endParaRPr lang="en-US" sz="3200" b="1" dirty="0">
              <a:solidFill>
                <a:schemeClr val="bg1"/>
              </a:solidFill>
              <a:latin typeface="Simplified Arabic" pitchFamily="18" charset="-78"/>
              <a:cs typeface="Simplified Arabic" pitchFamily="18" charset="-78"/>
            </a:endParaRPr>
          </a:p>
        </p:txBody>
      </p:sp>
      <p:grpSp>
        <p:nvGrpSpPr>
          <p:cNvPr id="3" name="Group 7"/>
          <p:cNvGrpSpPr>
            <a:grpSpLocks/>
          </p:cNvGrpSpPr>
          <p:nvPr/>
        </p:nvGrpSpPr>
        <p:grpSpPr bwMode="auto">
          <a:xfrm>
            <a:off x="76200" y="1447800"/>
            <a:ext cx="8610600" cy="5116056"/>
            <a:chOff x="76200" y="1676400"/>
            <a:chExt cx="8610600" cy="5116056"/>
          </a:xfrm>
        </p:grpSpPr>
        <p:grpSp>
          <p:nvGrpSpPr>
            <p:cNvPr id="4" name="Group 18"/>
            <p:cNvGrpSpPr>
              <a:grpSpLocks/>
            </p:cNvGrpSpPr>
            <p:nvPr/>
          </p:nvGrpSpPr>
          <p:grpSpPr bwMode="auto">
            <a:xfrm>
              <a:off x="76200" y="4114800"/>
              <a:ext cx="8534404" cy="2677656"/>
              <a:chOff x="76200" y="4114800"/>
              <a:chExt cx="8534404" cy="2677656"/>
            </a:xfrm>
          </p:grpSpPr>
          <p:pic>
            <p:nvPicPr>
              <p:cNvPr id="6" name="Pictur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6402" y="4924427"/>
                <a:ext cx="3124202" cy="18573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7"/>
              <p:cNvSpPr>
                <a:spLocks noChangeArrowheads="1"/>
              </p:cNvSpPr>
              <p:nvPr/>
            </p:nvSpPr>
            <p:spPr bwMode="auto">
              <a:xfrm>
                <a:off x="76200" y="4114800"/>
                <a:ext cx="5105394"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n-US" sz="1400" b="1" dirty="0">
                    <a:solidFill>
                      <a:srgbClr val="000000"/>
                    </a:solidFill>
                    <a:latin typeface="Simplified Arabic" pitchFamily="18" charset="-78"/>
                    <a:cs typeface="Simplified Arabic" pitchFamily="18" charset="-78"/>
                  </a:rPr>
                  <a:t>Radio-frequency identification (RFID) is the wireless use of </a:t>
                </a:r>
                <a:r>
                  <a:rPr lang="en-US" sz="1400" b="1" dirty="0">
                    <a:solidFill>
                      <a:srgbClr val="000000"/>
                    </a:solidFill>
                    <a:latin typeface="Simplified Arabic" pitchFamily="18" charset="-78"/>
                    <a:cs typeface="Simplified Arabic" pitchFamily="18" charset="-78"/>
                    <a:hlinkClick r:id="rId3" tooltip="Electromagnetic field"/>
                  </a:rPr>
                  <a:t>electromagnetic fields</a:t>
                </a:r>
                <a:r>
                  <a:rPr lang="en-US" sz="1400" b="1" dirty="0">
                    <a:solidFill>
                      <a:srgbClr val="000000"/>
                    </a:solidFill>
                    <a:latin typeface="Simplified Arabic" pitchFamily="18" charset="-78"/>
                    <a:cs typeface="Simplified Arabic" pitchFamily="18" charset="-78"/>
                  </a:rPr>
                  <a:t> to transfer data, for the purposes of automatically identifying and tracking tags attached to objects. The tags contain electronically stored information.</a:t>
                </a:r>
              </a:p>
              <a:p>
                <a:pPr algn="just"/>
                <a:endParaRPr lang="en-US" sz="1400" b="1" dirty="0">
                  <a:solidFill>
                    <a:srgbClr val="000000"/>
                  </a:solidFill>
                  <a:latin typeface="Simplified Arabic" pitchFamily="18" charset="-78"/>
                  <a:cs typeface="Simplified Arabic" pitchFamily="18" charset="-78"/>
                </a:endParaRPr>
              </a:p>
              <a:p>
                <a:pPr algn="just"/>
                <a:r>
                  <a:rPr lang="en-US" sz="1400" b="1" dirty="0">
                    <a:solidFill>
                      <a:srgbClr val="000000"/>
                    </a:solidFill>
                    <a:latin typeface="Simplified Arabic" pitchFamily="18" charset="-78"/>
                    <a:cs typeface="Simplified Arabic" pitchFamily="18" charset="-78"/>
                  </a:rPr>
                  <a:t>Supply Chain Collaboration: Interaction supported by a technology between two or more parties that play a role in the supply chain in order to achieve a common goal and obtain mutual benefit.</a:t>
                </a:r>
              </a:p>
              <a:p>
                <a:pPr algn="just"/>
                <a:endParaRPr lang="en-US" sz="1400" b="1" dirty="0">
                  <a:solidFill>
                    <a:srgbClr val="000000"/>
                  </a:solidFill>
                  <a:latin typeface="Simplified Arabic" pitchFamily="18" charset="-78"/>
                  <a:cs typeface="Simplified Arabic" pitchFamily="18" charset="-78"/>
                </a:endParaRPr>
              </a:p>
              <a:p>
                <a:pPr algn="just"/>
                <a:r>
                  <a:rPr lang="en-US" sz="1400" b="1" dirty="0">
                    <a:solidFill>
                      <a:srgbClr val="000000"/>
                    </a:solidFill>
                    <a:latin typeface="Simplified Arabic" pitchFamily="18" charset="-78"/>
                    <a:cs typeface="Simplified Arabic" pitchFamily="18" charset="-78"/>
                  </a:rPr>
                  <a:t>The use of computer-based documentation tools confers many benefits to the delivery of evidence.</a:t>
                </a:r>
              </a:p>
            </p:txBody>
          </p:sp>
        </p:grpSp>
        <p:sp>
          <p:nvSpPr>
            <p:cNvPr id="5" name="Rectangle 11"/>
            <p:cNvSpPr/>
            <p:nvPr/>
          </p:nvSpPr>
          <p:spPr bwMode="auto">
            <a:xfrm>
              <a:off x="76200" y="1676400"/>
              <a:ext cx="8610600" cy="2308324"/>
            </a:xfrm>
            <a:prstGeom prst="rect">
              <a:avLst/>
            </a:prstGeom>
            <a:solidFill>
              <a:srgbClr val="00B050"/>
            </a:solidFill>
            <a:ln>
              <a:noFill/>
              <a:prstDash val="solid"/>
            </a:ln>
            <a:effectLst>
              <a:outerShdw dist="27944" dir="5400000" algn="tl">
                <a:srgbClr val="000000">
                  <a:alpha val="32000"/>
                </a:srgbClr>
              </a:outerShdw>
            </a:effectLst>
          </p:spPr>
          <p:txBody>
            <a:bodyPr>
              <a:spAutoFit/>
            </a:bodyPr>
            <a:lstStyle/>
            <a:p>
              <a:pPr algn="just" rtl="1" fontAlgn="auto">
                <a:lnSpc>
                  <a:spcPct val="150000"/>
                </a:lnSpc>
                <a:spcBef>
                  <a:spcPts val="600"/>
                </a:spcBef>
                <a:spcAft>
                  <a:spcPts val="0"/>
                </a:spcAft>
                <a:defRPr sz="1800" b="0" i="0" u="none" strike="noStrike" kern="0" cap="none" spc="0" baseline="0">
                  <a:solidFill>
                    <a:srgbClr val="000000"/>
                  </a:solidFill>
                  <a:uFillTx/>
                </a:defRPr>
              </a:pPr>
              <a:r>
                <a:rPr lang="ar-KW" sz="3200" b="1" dirty="0" smtClean="0">
                  <a:solidFill>
                    <a:schemeClr val="bg1"/>
                  </a:solidFill>
                </a:rPr>
                <a:t>كاستخدام </a:t>
              </a:r>
              <a:r>
                <a:rPr lang="ar-KW" sz="3200" b="1" kern="0" dirty="0" smtClean="0">
                  <a:solidFill>
                    <a:schemeClr val="bg1"/>
                  </a:solidFill>
                  <a:latin typeface="Simplified Arabic" pitchFamily="18" charset="-78"/>
                  <a:cs typeface="Simplified Arabic" pitchFamily="18" charset="-78"/>
                </a:rPr>
                <a:t>ترددات </a:t>
              </a:r>
              <a:r>
                <a:rPr lang="ar-KW" sz="3200" b="1" kern="0" dirty="0">
                  <a:solidFill>
                    <a:schemeClr val="bg1"/>
                  </a:solidFill>
                  <a:latin typeface="Simplified Arabic" pitchFamily="18" charset="-78"/>
                  <a:cs typeface="Simplified Arabic" pitchFamily="18" charset="-78"/>
                </a:rPr>
                <a:t>الراديو (</a:t>
              </a:r>
              <a:r>
                <a:rPr lang="en-US" sz="2400" b="1" kern="0" dirty="0">
                  <a:solidFill>
                    <a:schemeClr val="bg1"/>
                  </a:solidFill>
                  <a:latin typeface="Simplified Arabic" pitchFamily="18" charset="-78"/>
                  <a:cs typeface="Simplified Arabic" pitchFamily="18" charset="-78"/>
                </a:rPr>
                <a:t>RFID</a:t>
              </a:r>
              <a:r>
                <a:rPr lang="ar-KW" sz="3200" b="1" kern="0" dirty="0">
                  <a:solidFill>
                    <a:schemeClr val="bg1"/>
                  </a:solidFill>
                  <a:latin typeface="Simplified Arabic" pitchFamily="18" charset="-78"/>
                  <a:cs typeface="Simplified Arabic" pitchFamily="18" charset="-78"/>
                </a:rPr>
                <a:t>)</a:t>
              </a:r>
              <a:r>
                <a:rPr lang="en-US" sz="3200" b="1" kern="0" dirty="0">
                  <a:solidFill>
                    <a:schemeClr val="bg1"/>
                  </a:solidFill>
                  <a:latin typeface="Simplified Arabic" pitchFamily="18" charset="-78"/>
                  <a:cs typeface="Simplified Arabic" pitchFamily="18" charset="-78"/>
                </a:rPr>
                <a:t>، </a:t>
              </a:r>
              <a:r>
                <a:rPr lang="ar-KW" sz="3200" b="1" kern="0" dirty="0">
                  <a:solidFill>
                    <a:schemeClr val="bg1"/>
                  </a:solidFill>
                  <a:latin typeface="Simplified Arabic" pitchFamily="18" charset="-78"/>
                  <a:cs typeface="Simplified Arabic" pitchFamily="18" charset="-78"/>
                </a:rPr>
                <a:t>وبالتعاون مع شبكات كمبيوتر سلاسل </a:t>
              </a:r>
              <a:r>
                <a:rPr lang="ar-KW" sz="3200" b="1" kern="0" dirty="0" smtClean="0">
                  <a:solidFill>
                    <a:schemeClr val="bg1"/>
                  </a:solidFill>
                  <a:latin typeface="Simplified Arabic" pitchFamily="18" charset="-78"/>
                  <a:cs typeface="Simplified Arabic" pitchFamily="18" charset="-78"/>
                </a:rPr>
                <a:t>الإنتاج والتوريد</a:t>
              </a:r>
              <a:r>
                <a:rPr lang="ar-KW" sz="3200" b="1" kern="0" dirty="0">
                  <a:solidFill>
                    <a:schemeClr val="bg1"/>
                  </a:solidFill>
                  <a:latin typeface="Simplified Arabic" pitchFamily="18" charset="-78"/>
                  <a:cs typeface="Simplified Arabic" pitchFamily="18" charset="-78"/>
                </a:rPr>
                <a:t>، وبإتباع أنظمة التوثيق الرقمية، </a:t>
              </a:r>
              <a:r>
                <a:rPr lang="ar-KW" sz="3200" b="1" dirty="0" smtClean="0">
                  <a:solidFill>
                    <a:schemeClr val="bg1"/>
                  </a:solidFill>
                </a:rPr>
                <a:t>وفي بعض الأحيان باستخدام التقنيات البيولوجية. </a:t>
              </a:r>
              <a:endParaRPr lang="en-US" sz="3200" b="1" kern="0" dirty="0">
                <a:solidFill>
                  <a:schemeClr val="bg1"/>
                </a:solidFill>
                <a:latin typeface="Simplified Arabic" pitchFamily="18" charset="-78"/>
                <a:cs typeface="Simplified Arabic" pitchFamily="18" charset="-78"/>
              </a:endParaRPr>
            </a:p>
          </p:txBody>
        </p:sp>
      </p:gr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8129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1390</Words>
  <Application>Microsoft Office PowerPoint</Application>
  <PresentationFormat>On-screen Show (4:3)</PresentationFormat>
  <Paragraphs>103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المسار والتتبع  Track &amp; Traceability (T&amp;T)  </vt:lpstr>
      <vt:lpstr>المسار والتتبع  Track &amp; Traceability (T&amp;T)  </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19</cp:revision>
  <dcterms:created xsi:type="dcterms:W3CDTF">2018-03-23T13:26:30Z</dcterms:created>
  <dcterms:modified xsi:type="dcterms:W3CDTF">2019-07-03T12:13:32Z</dcterms:modified>
</cp:coreProperties>
</file>